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91" r:id="rId2"/>
    <p:sldId id="279" r:id="rId3"/>
    <p:sldId id="285" r:id="rId4"/>
    <p:sldId id="287" r:id="rId5"/>
    <p:sldId id="288" r:id="rId6"/>
    <p:sldId id="289" r:id="rId7"/>
    <p:sldId id="295" r:id="rId8"/>
    <p:sldId id="292" r:id="rId9"/>
    <p:sldId id="259" r:id="rId10"/>
    <p:sldId id="260" r:id="rId11"/>
    <p:sldId id="261" r:id="rId12"/>
    <p:sldId id="311" r:id="rId13"/>
    <p:sldId id="276" r:id="rId14"/>
    <p:sldId id="297" r:id="rId15"/>
    <p:sldId id="296" r:id="rId16"/>
    <p:sldId id="293" r:id="rId17"/>
    <p:sldId id="263" r:id="rId18"/>
    <p:sldId id="264" r:id="rId19"/>
    <p:sldId id="266" r:id="rId20"/>
    <p:sldId id="267" r:id="rId21"/>
    <p:sldId id="337" r:id="rId22"/>
    <p:sldId id="298" r:id="rId23"/>
    <p:sldId id="282" r:id="rId24"/>
    <p:sldId id="312" r:id="rId25"/>
    <p:sldId id="299" r:id="rId26"/>
    <p:sldId id="300" r:id="rId27"/>
    <p:sldId id="303" r:id="rId28"/>
    <p:sldId id="302" r:id="rId29"/>
    <p:sldId id="315" r:id="rId30"/>
    <p:sldId id="316" r:id="rId31"/>
    <p:sldId id="317" r:id="rId32"/>
    <p:sldId id="319" r:id="rId33"/>
    <p:sldId id="283" r:id="rId34"/>
    <p:sldId id="278" r:id="rId35"/>
    <p:sldId id="280" r:id="rId36"/>
    <p:sldId id="286" r:id="rId37"/>
    <p:sldId id="322" r:id="rId38"/>
    <p:sldId id="275" r:id="rId39"/>
    <p:sldId id="320" r:id="rId40"/>
    <p:sldId id="321" r:id="rId41"/>
    <p:sldId id="324" r:id="rId42"/>
    <p:sldId id="325" r:id="rId43"/>
    <p:sldId id="326" r:id="rId44"/>
    <p:sldId id="327" r:id="rId45"/>
    <p:sldId id="323" r:id="rId46"/>
    <p:sldId id="328" r:id="rId47"/>
    <p:sldId id="329" r:id="rId48"/>
    <p:sldId id="330" r:id="rId49"/>
    <p:sldId id="331" r:id="rId50"/>
    <p:sldId id="332" r:id="rId51"/>
    <p:sldId id="336" r:id="rId52"/>
    <p:sldId id="338" r:id="rId53"/>
    <p:sldId id="340" r:id="rId54"/>
    <p:sldId id="339" r:id="rId55"/>
    <p:sldId id="342" r:id="rId56"/>
    <p:sldId id="343" r:id="rId57"/>
    <p:sldId id="344" r:id="rId58"/>
    <p:sldId id="271" r:id="rId59"/>
    <p:sldId id="345" r:id="rId60"/>
    <p:sldId id="346" r:id="rId61"/>
    <p:sldId id="347" r:id="rId62"/>
    <p:sldId id="348" r:id="rId63"/>
    <p:sldId id="349" r:id="rId64"/>
    <p:sldId id="350" r:id="rId65"/>
    <p:sldId id="272" r:id="rId66"/>
    <p:sldId id="351" r:id="rId67"/>
    <p:sldId id="363" r:id="rId68"/>
    <p:sldId id="353" r:id="rId69"/>
    <p:sldId id="354" r:id="rId70"/>
    <p:sldId id="355" r:id="rId71"/>
    <p:sldId id="356" r:id="rId72"/>
    <p:sldId id="357" r:id="rId73"/>
    <p:sldId id="358" r:id="rId74"/>
    <p:sldId id="359" r:id="rId75"/>
    <p:sldId id="360" r:id="rId76"/>
    <p:sldId id="361" r:id="rId77"/>
    <p:sldId id="362" r:id="rId78"/>
    <p:sldId id="274"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0A1F5B5-BD05-3C47-B311-5D0304178994}">
          <p14:sldIdLst>
            <p14:sldId id="291"/>
          </p14:sldIdLst>
        </p14:section>
        <p14:section name="evolutions" id="{6C96D3DE-4E33-0B46-869E-3F4793F2C6EC}">
          <p14:sldIdLst>
            <p14:sldId id="279"/>
            <p14:sldId id="285"/>
            <p14:sldId id="287"/>
            <p14:sldId id="288"/>
            <p14:sldId id="289"/>
            <p14:sldId id="295"/>
            <p14:sldId id="292"/>
            <p14:sldId id="259"/>
            <p14:sldId id="260"/>
            <p14:sldId id="261"/>
            <p14:sldId id="311"/>
          </p14:sldIdLst>
        </p14:section>
        <p14:section name="who is meteor" id="{AC279F5D-2714-664F-AA50-7F5E1D86AC1C}">
          <p14:sldIdLst>
            <p14:sldId id="276"/>
            <p14:sldId id="297"/>
            <p14:sldId id="296"/>
            <p14:sldId id="293"/>
            <p14:sldId id="263"/>
            <p14:sldId id="264"/>
            <p14:sldId id="266"/>
            <p14:sldId id="267"/>
            <p14:sldId id="337"/>
          </p14:sldIdLst>
        </p14:section>
        <p14:section name="why meteor" id="{89429828-93AF-A940-87DC-27F94FF964C1}">
          <p14:sldIdLst>
            <p14:sldId id="298"/>
            <p14:sldId id="282"/>
            <p14:sldId id="312"/>
            <p14:sldId id="299"/>
            <p14:sldId id="300"/>
            <p14:sldId id="303"/>
            <p14:sldId id="302"/>
            <p14:sldId id="315"/>
            <p14:sldId id="316"/>
            <p14:sldId id="317"/>
            <p14:sldId id="319"/>
          </p14:sldIdLst>
        </p14:section>
        <p14:section name="Meteor internals" id="{279FA95A-BAE9-4B40-8FE0-60ECA51C0B38}">
          <p14:sldIdLst>
            <p14:sldId id="283"/>
          </p14:sldIdLst>
        </p14:section>
        <p14:section name="MI: universal javascript" id="{91373114-F332-094B-857E-DD662C8BA3FA}">
          <p14:sldIdLst>
            <p14:sldId id="278"/>
            <p14:sldId id="280"/>
            <p14:sldId id="286"/>
          </p14:sldIdLst>
        </p14:section>
        <p14:section name="MI: optimistic ui" id="{9412C812-9BED-BD48-BD22-4C935CE14DF6}">
          <p14:sldIdLst>
            <p14:sldId id="322"/>
            <p14:sldId id="275"/>
            <p14:sldId id="320"/>
            <p14:sldId id="321"/>
            <p14:sldId id="324"/>
            <p14:sldId id="325"/>
            <p14:sldId id="326"/>
            <p14:sldId id="327"/>
          </p14:sldIdLst>
        </p14:section>
        <p14:section name="MI: live query" id="{0C94B9E6-8561-3741-8FC1-2C7E973BFDA1}">
          <p14:sldIdLst>
            <p14:sldId id="323"/>
            <p14:sldId id="328"/>
            <p14:sldId id="329"/>
            <p14:sldId id="330"/>
            <p14:sldId id="331"/>
            <p14:sldId id="332"/>
          </p14:sldIdLst>
        </p14:section>
        <p14:section name="MI: data on wire" id="{47366CBD-0FB0-154E-ACB8-2A2EEFCB8084}">
          <p14:sldIdLst>
            <p14:sldId id="336"/>
            <p14:sldId id="338"/>
            <p14:sldId id="340"/>
            <p14:sldId id="339"/>
          </p14:sldIdLst>
        </p14:section>
        <p14:section name="Practice Lesson" id="{D68F8C10-15ED-0A4C-8ABF-CF8F4A74C363}">
          <p14:sldIdLst>
            <p14:sldId id="342"/>
            <p14:sldId id="343"/>
            <p14:sldId id="344"/>
            <p14:sldId id="271"/>
            <p14:sldId id="345"/>
            <p14:sldId id="346"/>
            <p14:sldId id="347"/>
            <p14:sldId id="348"/>
            <p14:sldId id="349"/>
            <p14:sldId id="350"/>
            <p14:sldId id="272"/>
            <p14:sldId id="351"/>
            <p14:sldId id="363"/>
            <p14:sldId id="353"/>
            <p14:sldId id="354"/>
            <p14:sldId id="355"/>
            <p14:sldId id="356"/>
            <p14:sldId id="357"/>
            <p14:sldId id="358"/>
            <p14:sldId id="359"/>
            <p14:sldId id="360"/>
            <p14:sldId id="361"/>
            <p14:sldId id="36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595F"/>
    <a:srgbClr val="C53242"/>
    <a:srgbClr val="D02A29"/>
    <a:srgbClr val="F8F8F8"/>
    <a:srgbClr val="211C19"/>
    <a:srgbClr val="FEDAB2"/>
    <a:srgbClr val="CD646B"/>
    <a:srgbClr val="96989A"/>
    <a:srgbClr val="FFF6F1"/>
    <a:srgbClr val="A04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8"/>
    <p:restoredTop sz="96291"/>
  </p:normalViewPr>
  <p:slideViewPr>
    <p:cSldViewPr snapToGrid="0" snapToObjects="1">
      <p:cViewPr>
        <p:scale>
          <a:sx n="69" d="100"/>
          <a:sy n="69" d="100"/>
        </p:scale>
        <p:origin x="1864" y="1328"/>
      </p:cViewPr>
      <p:guideLst/>
    </p:cSldViewPr>
  </p:slideViewPr>
  <p:outlineViewPr>
    <p:cViewPr>
      <p:scale>
        <a:sx n="33" d="100"/>
        <a:sy n="33" d="100"/>
      </p:scale>
      <p:origin x="0" y="-267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B225C-1422-044A-8536-E9563DD3B085}" type="datetimeFigureOut">
              <a:rPr kumimoji="1" lang="zh-CN" altLang="en-US" smtClean="0"/>
              <a:t>16/1/30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4DB0B-A196-D64A-8CFA-C03FF99F9661}" type="slidenum">
              <a:rPr kumimoji="1" lang="zh-CN" altLang="en-US" smtClean="0"/>
              <a:t>‹#›</a:t>
            </a:fld>
            <a:endParaRPr kumimoji="1" lang="zh-CN" altLang="en-US"/>
          </a:p>
        </p:txBody>
      </p:sp>
    </p:spTree>
    <p:extLst>
      <p:ext uri="{BB962C8B-B14F-4D97-AF65-F5344CB8AC3E}">
        <p14:creationId xmlns:p14="http://schemas.microsoft.com/office/powerpoint/2010/main" val="65074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eteor.com/ddp" TargetMode="External"/><Relationship Id="rId4" Type="http://schemas.openxmlformats.org/officeDocument/2006/relationships/hyperlink" Target="https://www.meteor.com/livequery" TargetMode="External"/><Relationship Id="rId5" Type="http://schemas.openxmlformats.org/officeDocument/2006/relationships/hyperlink" Target="https://www.meteor.com/mini-databases"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PART-I</a:t>
            </a:r>
            <a:r>
              <a:rPr kumimoji="1" lang="zh-CN" altLang="en-US" dirty="0" smtClean="0"/>
              <a:t> </a:t>
            </a:r>
            <a:r>
              <a:rPr kumimoji="1" lang="en-US" altLang="zh-CN" dirty="0" smtClean="0"/>
              <a:t>Discover</a:t>
            </a:r>
            <a:r>
              <a:rPr kumimoji="1" lang="zh-CN" altLang="en-US" baseline="0" dirty="0" smtClean="0"/>
              <a:t> </a:t>
            </a:r>
            <a:r>
              <a:rPr kumimoji="1" lang="en-US" altLang="zh-CN" baseline="0" dirty="0" smtClean="0"/>
              <a:t>Meteor</a:t>
            </a:r>
            <a:endParaRPr kumimoji="1" lang="zh-CN" altLang="en-US" baseline="0" dirty="0" smtClean="0"/>
          </a:p>
          <a:p>
            <a:r>
              <a:rPr kumimoji="1" lang="en-US" altLang="zh-CN" baseline="0" dirty="0" smtClean="0"/>
              <a:t>PART-II</a:t>
            </a:r>
            <a:r>
              <a:rPr kumimoji="1" lang="zh-CN" altLang="en-US" baseline="0" dirty="0" smtClean="0"/>
              <a:t> </a:t>
            </a:r>
            <a:r>
              <a:rPr kumimoji="1" lang="en-US" altLang="zh-CN" baseline="0" dirty="0" smtClean="0"/>
              <a:t>Master</a:t>
            </a:r>
            <a:r>
              <a:rPr kumimoji="1" lang="zh-CN" altLang="en-US" baseline="0" dirty="0" smtClean="0"/>
              <a:t> </a:t>
            </a:r>
            <a:r>
              <a:rPr kumimoji="1" lang="en-US" altLang="zh-CN" baseline="0" dirty="0" smtClean="0"/>
              <a:t>Meteor</a:t>
            </a:r>
            <a:endParaRPr kumimoji="1" lang="zh-CN" altLang="en-US" baseline="0" dirty="0" smtClean="0"/>
          </a:p>
          <a:p>
            <a:endParaRPr kumimoji="1" lang="zh-CN" altLang="en-US" baseline="0" dirty="0" smtClean="0"/>
          </a:p>
          <a:p>
            <a:r>
              <a:rPr kumimoji="1" lang="en-US" altLang="zh-CN" b="1" dirty="0" smtClean="0">
                <a:solidFill>
                  <a:srgbClr val="D02A29"/>
                </a:solidFill>
                <a:latin typeface="Helvetica" charset="0"/>
                <a:ea typeface="Helvetica" charset="0"/>
                <a:cs typeface="Helvetica" charset="0"/>
              </a:rPr>
              <a:t>Evolution of Modern Architecture</a:t>
            </a:r>
            <a:endParaRPr kumimoji="1" lang="zh-CN" altLang="en-US" b="1" dirty="0" smtClean="0">
              <a:solidFill>
                <a:srgbClr val="D02A29"/>
              </a:solidFill>
              <a:latin typeface="Helvetica" charset="0"/>
              <a:ea typeface="Helvetica" charset="0"/>
              <a:cs typeface="Helvetica" charset="0"/>
            </a:endParaRPr>
          </a:p>
          <a:p>
            <a:r>
              <a:rPr kumimoji="1" lang="en-US" altLang="zh-CN" b="1" dirty="0" smtClean="0">
                <a:solidFill>
                  <a:srgbClr val="D02A29"/>
                </a:solidFill>
                <a:latin typeface="Helvetica" charset="0"/>
                <a:ea typeface="Helvetica" charset="0"/>
                <a:cs typeface="Helvetica" charset="0"/>
              </a:rPr>
              <a:t>What is METEOR</a:t>
            </a:r>
            <a:endParaRPr kumimoji="1" lang="zh-CN" altLang="en-US" b="1" dirty="0" smtClean="0">
              <a:solidFill>
                <a:srgbClr val="D02A29"/>
              </a:solidFill>
              <a:latin typeface="Helvetica" charset="0"/>
              <a:ea typeface="Helvetica" charset="0"/>
              <a:cs typeface="Helvetica" charset="0"/>
            </a:endParaRPr>
          </a:p>
          <a:p>
            <a:r>
              <a:rPr kumimoji="1" lang="en-US" altLang="zh-CN" b="1" dirty="0" smtClean="0">
                <a:solidFill>
                  <a:srgbClr val="D02A29"/>
                </a:solidFill>
                <a:latin typeface="Helvetica" charset="0"/>
                <a:ea typeface="Helvetica" charset="0"/>
                <a:cs typeface="Helvetica" charset="0"/>
              </a:rPr>
              <a:t>Why use</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METEOR</a:t>
            </a:r>
          </a:p>
          <a:p>
            <a:r>
              <a:rPr kumimoji="1" lang="en-US" altLang="zh-CN" b="1" dirty="0" smtClean="0">
                <a:solidFill>
                  <a:srgbClr val="D02A29"/>
                </a:solidFill>
                <a:latin typeface="Helvetica" charset="0"/>
                <a:ea typeface="Helvetica" charset="0"/>
                <a:cs typeface="Helvetica" charset="0"/>
              </a:rPr>
              <a:t>METEOR</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key</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points</a:t>
            </a:r>
            <a:endParaRPr kumimoji="1" lang="zh-CN" altLang="en-US" b="1" dirty="0" smtClean="0">
              <a:solidFill>
                <a:srgbClr val="D02A29"/>
              </a:solidFill>
              <a:latin typeface="Helvetica" charset="0"/>
              <a:ea typeface="Helvetica" charset="0"/>
              <a:cs typeface="Helvetica" charset="0"/>
            </a:endParaRPr>
          </a:p>
          <a:p>
            <a:r>
              <a:rPr kumimoji="1" lang="en-US" altLang="zh-CN" b="1" dirty="0" smtClean="0">
                <a:solidFill>
                  <a:srgbClr val="D02A29"/>
                </a:solidFill>
                <a:latin typeface="Helvetica" charset="0"/>
                <a:ea typeface="Helvetica" charset="0"/>
                <a:cs typeface="Helvetica" charset="0"/>
              </a:rPr>
              <a:t>How</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to</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use</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METEOR</a:t>
            </a:r>
            <a:r>
              <a:rPr kumimoji="1" lang="zh-CN" altLang="en-US" b="1" dirty="0" smtClean="0">
                <a:solidFill>
                  <a:srgbClr val="D02A29"/>
                </a:solidFill>
                <a:latin typeface="Helvetica" charset="0"/>
                <a:ea typeface="Helvetica" charset="0"/>
                <a:cs typeface="Helvetica" charset="0"/>
              </a:rPr>
              <a:t> </a:t>
            </a:r>
          </a:p>
          <a:p>
            <a:r>
              <a:rPr kumimoji="1" lang="en-US" altLang="zh-CN" b="1" dirty="0" smtClean="0">
                <a:solidFill>
                  <a:srgbClr val="D02A29"/>
                </a:solidFill>
                <a:latin typeface="Helvetica" charset="0"/>
                <a:ea typeface="Helvetica" charset="0"/>
                <a:cs typeface="Helvetica" charset="0"/>
              </a:rPr>
              <a:t>When</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to</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use</a:t>
            </a:r>
            <a:r>
              <a:rPr kumimoji="1" lang="zh-CN" altLang="en-US" b="1" dirty="0" smtClean="0">
                <a:solidFill>
                  <a:srgbClr val="D02A29"/>
                </a:solidFill>
                <a:latin typeface="Helvetica" charset="0"/>
                <a:ea typeface="Helvetica" charset="0"/>
                <a:cs typeface="Helvetica" charset="0"/>
              </a:rPr>
              <a:t> </a:t>
            </a:r>
            <a:r>
              <a:rPr kumimoji="1" lang="en-US" altLang="zh-CN" b="1" dirty="0" smtClean="0">
                <a:solidFill>
                  <a:srgbClr val="D02A29"/>
                </a:solidFill>
                <a:latin typeface="Helvetica" charset="0"/>
                <a:ea typeface="Helvetica" charset="0"/>
                <a:cs typeface="Helvetica" charset="0"/>
              </a:rPr>
              <a:t>METEOR</a:t>
            </a:r>
            <a:endParaRPr kumimoji="1" lang="zh-CN" altLang="en-US" b="1" dirty="0" smtClean="0">
              <a:solidFill>
                <a:srgbClr val="D02A29"/>
              </a:solidFill>
              <a:latin typeface="Helvetica" charset="0"/>
              <a:ea typeface="Helvetica" charset="0"/>
              <a:cs typeface="Helvetica" charset="0"/>
            </a:endParaRPr>
          </a:p>
          <a:p>
            <a:endParaRPr kumimoji="1" lang="zh-CN" altLang="en-US" dirty="0" smtClean="0"/>
          </a:p>
          <a:p>
            <a:r>
              <a:rPr kumimoji="1" lang="zh-CN" altLang="en-US" dirty="0" smtClean="0"/>
              <a:t>首先介绍架构的演进历史，从</a:t>
            </a:r>
            <a:r>
              <a:rPr kumimoji="1" lang="en-US" altLang="zh-CN" dirty="0" smtClean="0"/>
              <a:t>Meteor</a:t>
            </a:r>
            <a:r>
              <a:rPr kumimoji="1" lang="zh-CN" altLang="en-US" dirty="0" smtClean="0"/>
              <a:t>大环境中说明现代开发的困境</a:t>
            </a:r>
          </a:p>
          <a:p>
            <a:r>
              <a:rPr kumimoji="1" lang="zh-CN" altLang="en-US" dirty="0" smtClean="0"/>
              <a:t>从困境引出横空出世的</a:t>
            </a:r>
            <a:r>
              <a:rPr kumimoji="1" lang="en-US" altLang="zh-CN" dirty="0" smtClean="0"/>
              <a:t>Meteor</a:t>
            </a:r>
            <a:r>
              <a:rPr kumimoji="1" lang="zh-CN" altLang="en-US" dirty="0" smtClean="0"/>
              <a:t>，大致说明</a:t>
            </a:r>
            <a:r>
              <a:rPr kumimoji="1" lang="en-US" altLang="zh-CN" dirty="0" smtClean="0"/>
              <a:t>meteor</a:t>
            </a:r>
            <a:r>
              <a:rPr kumimoji="1" lang="zh-CN" altLang="en-US" dirty="0" smtClean="0"/>
              <a:t>是什么</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a:t>
            </a:fld>
            <a:endParaRPr kumimoji="1" lang="zh-CN" altLang="en-US"/>
          </a:p>
        </p:txBody>
      </p:sp>
    </p:spTree>
    <p:extLst>
      <p:ext uri="{BB962C8B-B14F-4D97-AF65-F5344CB8AC3E}">
        <p14:creationId xmlns:p14="http://schemas.microsoft.com/office/powerpoint/2010/main" val="1843862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在已有的基础上构建程序可以做，但是已经是一个错误的模型了，很费事</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12</a:t>
            </a:fld>
            <a:endParaRPr kumimoji="1" lang="zh-CN" altLang="en-US"/>
          </a:p>
        </p:txBody>
      </p:sp>
    </p:spTree>
    <p:extLst>
      <p:ext uri="{BB962C8B-B14F-4D97-AF65-F5344CB8AC3E}">
        <p14:creationId xmlns:p14="http://schemas.microsoft.com/office/powerpoint/2010/main" val="2015149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流行</a:t>
            </a:r>
            <a:br>
              <a:rPr lang="zh-CN" altLang="en-US" sz="1200" kern="1200" dirty="0" smtClean="0">
                <a:solidFill>
                  <a:schemeClr val="tx1"/>
                </a:solidFill>
                <a:effectLst/>
                <a:latin typeface="+mn-lt"/>
                <a:ea typeface="+mn-ea"/>
                <a:cs typeface="+mn-cs"/>
              </a:rPr>
            </a:br>
            <a:r>
              <a:rPr lang="zh-CN" altLang="en-US" sz="1200" kern="1200" dirty="0" smtClean="0">
                <a:solidFill>
                  <a:schemeClr val="tx1"/>
                </a:solidFill>
                <a:effectLst/>
                <a:latin typeface="+mn-lt"/>
                <a:ea typeface="+mn-ea"/>
                <a:cs typeface="+mn-cs"/>
              </a:rPr>
              <a:t>陨星</a:t>
            </a:r>
          </a:p>
          <a:p>
            <a:endParaRPr kumimoji="1" lang="zh-CN" altLang="en-US" dirty="0" smtClean="0"/>
          </a:p>
          <a:p>
            <a:r>
              <a:rPr kumimoji="1" lang="en-US" altLang="zh-CN" dirty="0" smtClean="0"/>
              <a:t>Meteor</a:t>
            </a:r>
            <a:r>
              <a:rPr kumimoji="1" lang="zh-CN" altLang="en-US" dirty="0" smtClean="0"/>
              <a:t>是一个划时代的东西，他的理念和以前所有的框架都完全不一样</a:t>
            </a:r>
          </a:p>
          <a:p>
            <a:endParaRPr kumimoji="1" lang="zh-CN" altLang="en-US" dirty="0" smtClean="0"/>
          </a:p>
          <a:p>
            <a:r>
              <a:rPr kumimoji="1" lang="zh-CN" altLang="en-US" dirty="0" smtClean="0"/>
              <a:t>但是也很简单易学</a:t>
            </a:r>
          </a:p>
          <a:p>
            <a:endParaRPr kumimoji="1" lang="zh-CN" altLang="en-US" dirty="0" smtClean="0"/>
          </a:p>
          <a:p>
            <a:r>
              <a:rPr kumimoji="1" lang="zh-CN" altLang="en-US" dirty="0" smtClean="0"/>
              <a:t>好的技术不是难学的技术，一定是简答的技术</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13</a:t>
            </a:fld>
            <a:endParaRPr kumimoji="1" lang="zh-CN" altLang="en-US"/>
          </a:p>
        </p:txBody>
      </p:sp>
    </p:spTree>
    <p:extLst>
      <p:ext uri="{BB962C8B-B14F-4D97-AF65-F5344CB8AC3E}">
        <p14:creationId xmlns:p14="http://schemas.microsoft.com/office/powerpoint/2010/main" val="199704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Lantinghei SC Extralight" charset="-122"/>
                <a:ea typeface="Lantinghei SC Extralight" charset="-122"/>
                <a:cs typeface="Lantinghei SC Extralight" charset="-122"/>
              </a:rPr>
              <a:t>Meteor </a:t>
            </a:r>
            <a:r>
              <a:rPr lang="zh-CN" altLang="en-US" dirty="0" smtClean="0">
                <a:latin typeface="Lantinghei SC Extralight" charset="-122"/>
                <a:ea typeface="Lantinghei SC Extralight" charset="-122"/>
                <a:cs typeface="Lantinghei SC Extralight" charset="-122"/>
              </a:rPr>
              <a:t>是一个构建在 </a:t>
            </a:r>
            <a:r>
              <a:rPr lang="en-US" altLang="zh-CN" dirty="0" err="1" smtClean="0">
                <a:latin typeface="Lantinghei SC Extralight" charset="-122"/>
                <a:ea typeface="Lantinghei SC Extralight" charset="-122"/>
                <a:cs typeface="Lantinghei SC Extralight" charset="-122"/>
              </a:rPr>
              <a:t>Node.js</a:t>
            </a:r>
            <a:r>
              <a:rPr lang="en-US" altLang="zh-CN" dirty="0" smtClean="0">
                <a:latin typeface="Lantinghei SC Extralight" charset="-122"/>
                <a:ea typeface="Lantinghei SC Extralight" charset="-122"/>
                <a:cs typeface="Lantinghei SC Extralight" charset="-122"/>
              </a:rPr>
              <a:t> </a:t>
            </a:r>
            <a:r>
              <a:rPr lang="zh-CN" altLang="en-US" dirty="0" smtClean="0">
                <a:latin typeface="Lantinghei SC Extralight" charset="-122"/>
                <a:ea typeface="Lantinghei SC Extralight" charset="-122"/>
                <a:cs typeface="Lantinghei SC Extralight" charset="-122"/>
              </a:rPr>
              <a:t>之上的开发平台，用来开发实时程序</a:t>
            </a:r>
          </a:p>
          <a:p>
            <a:r>
              <a:rPr lang="zh-CN" altLang="en-US" dirty="0" smtClean="0">
                <a:latin typeface="Lantinghei SC Extralight" charset="-122"/>
                <a:ea typeface="Lantinghei SC Extralight" charset="-122"/>
                <a:cs typeface="Lantinghei SC Extralight" charset="-122"/>
              </a:rPr>
              <a:t>在客户端和服务器端都使用 </a:t>
            </a:r>
            <a:r>
              <a:rPr lang="en-US" altLang="zh-CN" dirty="0" smtClean="0">
                <a:latin typeface="Lantinghei SC Extralight" charset="-122"/>
                <a:ea typeface="Lantinghei SC Extralight" charset="-122"/>
                <a:cs typeface="Lantinghei SC Extralight" charset="-122"/>
              </a:rPr>
              <a:t>JavaScript </a:t>
            </a:r>
            <a:r>
              <a:rPr lang="zh-CN" altLang="en-US" dirty="0" smtClean="0">
                <a:latin typeface="Lantinghei SC Extralight" charset="-122"/>
                <a:ea typeface="Lantinghei SC Extralight" charset="-122"/>
                <a:cs typeface="Lantinghei SC Extralight" charset="-122"/>
              </a:rPr>
              <a:t>作为开发语言</a:t>
            </a:r>
          </a:p>
          <a:p>
            <a:r>
              <a:rPr lang="en-US" altLang="zh-CN" dirty="0" smtClean="0">
                <a:latin typeface="Lantinghei SC Extralight" charset="-122"/>
                <a:ea typeface="Lantinghei SC Extralight" charset="-122"/>
                <a:cs typeface="Lantinghei SC Extralight" charset="-122"/>
              </a:rPr>
              <a:t>Meteor </a:t>
            </a:r>
            <a:r>
              <a:rPr lang="zh-CN" altLang="en-US" dirty="0" smtClean="0">
                <a:latin typeface="Lantinghei SC Extralight" charset="-122"/>
                <a:ea typeface="Lantinghei SC Extralight" charset="-122"/>
                <a:cs typeface="Lantinghei SC Extralight" charset="-122"/>
              </a:rPr>
              <a:t>程序的代码在前后两端共用</a:t>
            </a:r>
            <a:endParaRPr kumimoji="1" lang="zh-CN" altLang="en-US" dirty="0" smtClean="0">
              <a:latin typeface="Lantinghei SC Extralight" charset="-122"/>
              <a:ea typeface="Lantinghei SC Extralight" charset="-122"/>
              <a:cs typeface="Lantinghei SC Extralight" charset="-122"/>
            </a:endParaRP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14</a:t>
            </a:fld>
            <a:endParaRPr kumimoji="1" lang="zh-CN" altLang="en-US"/>
          </a:p>
        </p:txBody>
      </p:sp>
    </p:spTree>
    <p:extLst>
      <p:ext uri="{BB962C8B-B14F-4D97-AF65-F5344CB8AC3E}">
        <p14:creationId xmlns:p14="http://schemas.microsoft.com/office/powerpoint/2010/main" val="183901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一个类比</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15</a:t>
            </a:fld>
            <a:endParaRPr kumimoji="1" lang="zh-CN" altLang="en-US"/>
          </a:p>
        </p:txBody>
      </p:sp>
    </p:spTree>
    <p:extLst>
      <p:ext uri="{BB962C8B-B14F-4D97-AF65-F5344CB8AC3E}">
        <p14:creationId xmlns:p14="http://schemas.microsoft.com/office/powerpoint/2010/main" val="1096183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小众产品，有人在用么？</a:t>
            </a:r>
          </a:p>
          <a:p>
            <a:r>
              <a:rPr kumimoji="1" lang="en-US" altLang="zh-CN" dirty="0" err="1" smtClean="0"/>
              <a:t>Github</a:t>
            </a:r>
            <a:r>
              <a:rPr kumimoji="1" lang="zh-CN" altLang="en-US" dirty="0" smtClean="0"/>
              <a:t>上排名第</a:t>
            </a:r>
            <a:r>
              <a:rPr kumimoji="1" lang="en-US" altLang="zh-CN" dirty="0" smtClean="0"/>
              <a:t>1</a:t>
            </a:r>
            <a:r>
              <a:rPr kumimoji="1" lang="zh-CN" altLang="en-US" dirty="0" smtClean="0"/>
              <a:t>的</a:t>
            </a:r>
            <a:r>
              <a:rPr kumimoji="1" lang="en-US" altLang="zh-CN" dirty="0" smtClean="0"/>
              <a:t>Web</a:t>
            </a:r>
            <a:r>
              <a:rPr kumimoji="1" lang="zh-CN" altLang="en-US" dirty="0" smtClean="0"/>
              <a:t> </a:t>
            </a:r>
            <a:r>
              <a:rPr kumimoji="1" lang="en-US" altLang="zh-CN" dirty="0" smtClean="0"/>
              <a:t>Application Framework</a:t>
            </a:r>
            <a:r>
              <a:rPr kumimoji="1" lang="zh-CN" altLang="en-US" dirty="0" smtClean="0"/>
              <a:t>，正式版发布一年就跃居第一，超过了</a:t>
            </a:r>
            <a:r>
              <a:rPr kumimoji="1" lang="en-US" altLang="zh-CN" dirty="0" smtClean="0"/>
              <a:t>10</a:t>
            </a:r>
            <a:r>
              <a:rPr kumimoji="1" lang="zh-CN" altLang="en-US" dirty="0" smtClean="0"/>
              <a:t>年的</a:t>
            </a:r>
            <a:r>
              <a:rPr kumimoji="1" lang="en-US" altLang="zh-CN" dirty="0" smtClean="0"/>
              <a:t>rails</a:t>
            </a:r>
            <a:r>
              <a:rPr kumimoji="1" lang="zh-CN" altLang="en-US" dirty="0" smtClean="0"/>
              <a:t>，为什么</a:t>
            </a:r>
          </a:p>
          <a:p>
            <a:endParaRPr kumimoji="1" lang="en-US" altLang="zh-CN" dirty="0" smtClean="0"/>
          </a:p>
          <a:p>
            <a:r>
              <a:rPr kumimoji="1" lang="zh-CN" altLang="en-US" dirty="0" smtClean="0"/>
              <a:t>硅谷发展最好的一个框架，未来技术演进的方向</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16</a:t>
            </a:fld>
            <a:endParaRPr kumimoji="1" lang="zh-CN" altLang="en-US"/>
          </a:p>
        </p:txBody>
      </p:sp>
    </p:spTree>
    <p:extLst>
      <p:ext uri="{BB962C8B-B14F-4D97-AF65-F5344CB8AC3E}">
        <p14:creationId xmlns:p14="http://schemas.microsoft.com/office/powerpoint/2010/main" val="1571906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接着上面的话题，如何解决这些问题，</a:t>
            </a:r>
          </a:p>
          <a:p>
            <a:endParaRPr kumimoji="1" lang="zh-CN" altLang="en-US" dirty="0" smtClean="0"/>
          </a:p>
          <a:p>
            <a:r>
              <a:rPr kumimoji="1" lang="zh-CN" altLang="en-US" dirty="0" smtClean="0"/>
              <a:t>近些年来，很多程序都有很多高端的技巧，前端显示有一些很特殊的效果，特别是实时性的，以及双向推送的东西，传统的程序员很奇怪这些东西是如何做出来的</a:t>
            </a:r>
          </a:p>
          <a:p>
            <a:endParaRPr kumimoji="1" lang="zh-CN" altLang="en-US" dirty="0" smtClean="0"/>
          </a:p>
          <a:p>
            <a:r>
              <a:rPr kumimoji="1" lang="zh-CN" altLang="en-US" dirty="0" smtClean="0"/>
              <a:t>一些从不同公司出来的大牛在一起总结了一下，这些应用背后通用的架构，发现大同小异</a:t>
            </a:r>
          </a:p>
          <a:p>
            <a:endParaRPr kumimoji="1" lang="zh-CN" altLang="en-US" dirty="0" smtClean="0"/>
          </a:p>
          <a:p>
            <a:r>
              <a:rPr kumimoji="1" lang="zh-CN" altLang="en-US" dirty="0" smtClean="0"/>
              <a:t>但是自己构造起来非常麻烦，要做很多东西</a:t>
            </a:r>
          </a:p>
          <a:p>
            <a:endParaRPr kumimoji="1" lang="zh-CN" altLang="en-US" dirty="0" smtClean="0"/>
          </a:p>
          <a:p>
            <a:endParaRPr kumimoji="1" lang="zh-CN" altLang="en-US" dirty="0" smtClean="0"/>
          </a:p>
          <a:p>
            <a:r>
              <a:rPr kumimoji="1" lang="en-US" altLang="zh-CN" dirty="0" err="1" smtClean="0"/>
              <a:t>Metoer</a:t>
            </a:r>
            <a:r>
              <a:rPr kumimoji="1" lang="zh-CN" altLang="en-US" dirty="0" smtClean="0"/>
              <a:t>的推出，就是一次性的把这些东西都帮你做好了，你只需要关注界面以及业务逻辑就可以了，其他问题都由平台底层帮你解决，你甚至不知道它是如何实现的，它就可以完美的工作。</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17</a:t>
            </a:fld>
            <a:endParaRPr kumimoji="1" lang="zh-CN" altLang="en-US"/>
          </a:p>
        </p:txBody>
      </p:sp>
    </p:spTree>
    <p:extLst>
      <p:ext uri="{BB962C8B-B14F-4D97-AF65-F5344CB8AC3E}">
        <p14:creationId xmlns:p14="http://schemas.microsoft.com/office/powerpoint/2010/main" val="65954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Meteor</a:t>
            </a:r>
            <a:r>
              <a:rPr kumimoji="1" lang="zh-CN" altLang="en-US" dirty="0" smtClean="0"/>
              <a:t>里面究竟是什么，他做了很好的封装，你只需要关注程序逻辑就可以了，其他的各种东西</a:t>
            </a:r>
          </a:p>
          <a:p>
            <a:r>
              <a:rPr kumimoji="1" lang="zh-CN" altLang="en-US" dirty="0" smtClean="0"/>
              <a:t>包括环境配置，包的管理，数据库访问，所有的所有的东西，都做了很好很傻瓜的封装，你只要用就可以了</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18</a:t>
            </a:fld>
            <a:endParaRPr kumimoji="1" lang="zh-CN" altLang="en-US"/>
          </a:p>
        </p:txBody>
      </p:sp>
    </p:spTree>
    <p:extLst>
      <p:ext uri="{BB962C8B-B14F-4D97-AF65-F5344CB8AC3E}">
        <p14:creationId xmlns:p14="http://schemas.microsoft.com/office/powerpoint/2010/main" val="172703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19</a:t>
            </a:fld>
            <a:endParaRPr kumimoji="1" lang="zh-CN" altLang="en-US"/>
          </a:p>
        </p:txBody>
      </p:sp>
    </p:spTree>
    <p:extLst>
      <p:ext uri="{BB962C8B-B14F-4D97-AF65-F5344CB8AC3E}">
        <p14:creationId xmlns:p14="http://schemas.microsoft.com/office/powerpoint/2010/main" val="2047247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20</a:t>
            </a:fld>
            <a:endParaRPr kumimoji="1" lang="zh-CN" altLang="en-US"/>
          </a:p>
        </p:txBody>
      </p:sp>
    </p:spTree>
    <p:extLst>
      <p:ext uri="{BB962C8B-B14F-4D97-AF65-F5344CB8AC3E}">
        <p14:creationId xmlns:p14="http://schemas.microsoft.com/office/powerpoint/2010/main" val="1237184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数据在线上（</a:t>
            </a:r>
            <a:r>
              <a:rPr lang="en-US" altLang="zh-CN" sz="1200" b="0" i="0" kern="1200" dirty="0" smtClean="0">
                <a:solidFill>
                  <a:schemeClr val="tx1"/>
                </a:solidFill>
                <a:effectLst/>
                <a:latin typeface="+mn-lt"/>
                <a:ea typeface="+mn-ea"/>
                <a:cs typeface="+mn-cs"/>
              </a:rPr>
              <a:t>Data on the Wire</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"Don't send HTML over the network. Send data and let the client decide how to render it."</a:t>
            </a:r>
          </a:p>
          <a:p>
            <a:r>
              <a:rPr lang="en-US" altLang="zh-CN" sz="1200" b="0" i="0" kern="1200" dirty="0" smtClean="0">
                <a:solidFill>
                  <a:schemeClr val="tx1"/>
                </a:solidFill>
                <a:effectLst/>
                <a:latin typeface="+mn-lt"/>
                <a:ea typeface="+mn-ea"/>
                <a:cs typeface="+mn-cs"/>
              </a:rPr>
              <a:t>Insensible code that include HTML on JSON output is not a fault of any framework. In fact you can just add handlebars on your Ruby on Rails application and that should sort things out. It's used as a default in </a:t>
            </a:r>
            <a:r>
              <a:rPr lang="en-US" altLang="zh-CN" sz="1200" b="0" i="0" kern="1200" dirty="0" err="1" smtClean="0">
                <a:solidFill>
                  <a:schemeClr val="tx1"/>
                </a:solidFill>
                <a:effectLst/>
                <a:latin typeface="+mn-lt"/>
                <a:ea typeface="+mn-ea"/>
                <a:cs typeface="+mn-cs"/>
              </a:rPr>
              <a:t>Meteor.js</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单一语言（</a:t>
            </a:r>
            <a:r>
              <a:rPr lang="en-US" altLang="zh-CN" sz="1200" b="0" i="0" kern="1200" dirty="0" smtClean="0">
                <a:solidFill>
                  <a:schemeClr val="tx1"/>
                </a:solidFill>
                <a:effectLst/>
                <a:latin typeface="+mn-lt"/>
                <a:ea typeface="+mn-ea"/>
                <a:cs typeface="+mn-cs"/>
              </a:rPr>
              <a:t>One Language: JavaScript</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Initially daunting for someone who uses Ruby on Rails and who believes in JavaScript minimalism, but it makes a lot of sense just as writing an app entirely on Ruby or Python makes sense.</a:t>
            </a:r>
          </a:p>
          <a:p>
            <a:r>
              <a:rPr lang="zh-CN" altLang="en-US" sz="1200" b="0" i="0" kern="1200" dirty="0" smtClean="0">
                <a:solidFill>
                  <a:schemeClr val="tx1"/>
                </a:solidFill>
                <a:effectLst/>
                <a:latin typeface="+mn-lt"/>
                <a:ea typeface="+mn-ea"/>
                <a:cs typeface="+mn-cs"/>
              </a:rPr>
              <a:t>数据库无处不在（</a:t>
            </a:r>
            <a:r>
              <a:rPr lang="en-US" altLang="zh-CN" sz="1200" b="0" i="0" kern="1200" dirty="0" smtClean="0">
                <a:solidFill>
                  <a:schemeClr val="tx1"/>
                </a:solidFill>
                <a:effectLst/>
                <a:latin typeface="+mn-lt"/>
                <a:ea typeface="+mn-ea"/>
                <a:cs typeface="+mn-cs"/>
              </a:rPr>
              <a:t>Database Everywhere</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"Use the same transparent API to access your database from the client or the server."</a:t>
            </a:r>
          </a:p>
          <a:p>
            <a:r>
              <a:rPr lang="en-US" altLang="zh-CN" sz="1200" b="0" i="0" kern="1200" dirty="0" smtClean="0">
                <a:solidFill>
                  <a:schemeClr val="tx1"/>
                </a:solidFill>
                <a:effectLst/>
                <a:latin typeface="+mn-lt"/>
                <a:ea typeface="+mn-ea"/>
                <a:cs typeface="+mn-cs"/>
              </a:rPr>
              <a:t>This just means there's one way of getting data from any table. This is how you define a list of items on either the server or client:</a:t>
            </a:r>
          </a:p>
          <a:p>
            <a:r>
              <a:rPr lang="en-US" altLang="zh-CN" dirty="0" smtClean="0"/>
              <a:t>Lists = new </a:t>
            </a:r>
            <a:r>
              <a:rPr lang="en-US" altLang="zh-CN" dirty="0" err="1" smtClean="0"/>
              <a:t>Meteor.Collection</a:t>
            </a:r>
            <a:r>
              <a:rPr lang="en-US" altLang="zh-CN" dirty="0" smtClean="0"/>
              <a:t>("lists"); </a:t>
            </a:r>
            <a:r>
              <a:rPr lang="zh-CN" altLang="en-US" sz="1200" b="0" i="0" kern="1200" dirty="0" smtClean="0">
                <a:solidFill>
                  <a:schemeClr val="tx1"/>
                </a:solidFill>
                <a:effectLst/>
                <a:latin typeface="+mn-lt"/>
                <a:ea typeface="+mn-ea"/>
                <a:cs typeface="+mn-cs"/>
              </a:rPr>
              <a:t>延迟补偿（</a:t>
            </a:r>
            <a:r>
              <a:rPr lang="en-US" altLang="zh-CN" sz="1200" b="0" i="0" kern="1200" dirty="0" smtClean="0">
                <a:solidFill>
                  <a:schemeClr val="tx1"/>
                </a:solidFill>
                <a:effectLst/>
                <a:latin typeface="+mn-lt"/>
                <a:ea typeface="+mn-ea"/>
                <a:cs typeface="+mn-cs"/>
              </a:rPr>
              <a:t>Latency Compensation</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"On the client, use prefetching and model simulation to make it look like you have a zero-latency connection to the database."</a:t>
            </a:r>
          </a:p>
          <a:p>
            <a:r>
              <a:rPr lang="en-US" altLang="zh-CN" sz="1200" b="0" i="0" kern="1200" dirty="0" smtClean="0">
                <a:solidFill>
                  <a:schemeClr val="tx1"/>
                </a:solidFill>
                <a:effectLst/>
                <a:latin typeface="+mn-lt"/>
                <a:ea typeface="+mn-ea"/>
                <a:cs typeface="+mn-cs"/>
              </a:rPr>
              <a:t>Prefetching is faster than it is in Rails naturally.</a:t>
            </a:r>
          </a:p>
          <a:p>
            <a:r>
              <a:rPr lang="zh-CN" altLang="en-US" sz="1200" b="0" i="0" kern="1200" dirty="0" smtClean="0">
                <a:solidFill>
                  <a:schemeClr val="tx1"/>
                </a:solidFill>
                <a:effectLst/>
                <a:latin typeface="+mn-lt"/>
                <a:ea typeface="+mn-ea"/>
                <a:cs typeface="+mn-cs"/>
              </a:rPr>
              <a:t>全栈响应性（</a:t>
            </a:r>
            <a:r>
              <a:rPr lang="en-US" altLang="zh-CN" sz="1200" b="0" i="0" kern="1200" dirty="0" smtClean="0">
                <a:solidFill>
                  <a:schemeClr val="tx1"/>
                </a:solidFill>
                <a:effectLst/>
                <a:latin typeface="+mn-lt"/>
                <a:ea typeface="+mn-ea"/>
                <a:cs typeface="+mn-cs"/>
              </a:rPr>
              <a:t>Full Stack Reactivity</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"Make </a:t>
            </a:r>
            <a:r>
              <a:rPr lang="en-US" altLang="zh-CN" sz="1200" b="0" i="0" kern="1200" dirty="0" err="1" smtClean="0">
                <a:solidFill>
                  <a:schemeClr val="tx1"/>
                </a:solidFill>
                <a:effectLst/>
                <a:latin typeface="+mn-lt"/>
                <a:ea typeface="+mn-ea"/>
                <a:cs typeface="+mn-cs"/>
              </a:rPr>
              <a:t>realtime</a:t>
            </a:r>
            <a:r>
              <a:rPr lang="en-US" altLang="zh-CN" sz="1200" b="0" i="0" kern="1200" dirty="0" smtClean="0">
                <a:solidFill>
                  <a:schemeClr val="tx1"/>
                </a:solidFill>
                <a:effectLst/>
                <a:latin typeface="+mn-lt"/>
                <a:ea typeface="+mn-ea"/>
                <a:cs typeface="+mn-cs"/>
              </a:rPr>
              <a:t> the default. All layers, from database to template, should make an event-driven interface available."</a:t>
            </a:r>
          </a:p>
          <a:p>
            <a:r>
              <a:rPr lang="en-US" altLang="zh-CN" sz="1200" b="0" i="0" kern="1200" dirty="0" smtClean="0">
                <a:solidFill>
                  <a:schemeClr val="tx1"/>
                </a:solidFill>
                <a:effectLst/>
                <a:latin typeface="+mn-lt"/>
                <a:ea typeface="+mn-ea"/>
                <a:cs typeface="+mn-cs"/>
              </a:rPr>
              <a:t>This is the </a:t>
            </a:r>
            <a:r>
              <a:rPr lang="en-US" altLang="zh-CN" sz="1200" b="0" i="0" kern="1200" dirty="0" err="1" smtClean="0">
                <a:solidFill>
                  <a:schemeClr val="tx1"/>
                </a:solidFill>
                <a:effectLst/>
                <a:latin typeface="+mn-lt"/>
                <a:ea typeface="+mn-ea"/>
                <a:cs typeface="+mn-cs"/>
              </a:rPr>
              <a:t>behaviour</a:t>
            </a:r>
            <a:r>
              <a:rPr lang="en-US" altLang="zh-CN" sz="1200" b="0" i="0" kern="1200" dirty="0" smtClean="0">
                <a:solidFill>
                  <a:schemeClr val="tx1"/>
                </a:solidFill>
                <a:effectLst/>
                <a:latin typeface="+mn-lt"/>
                <a:ea typeface="+mn-ea"/>
                <a:cs typeface="+mn-cs"/>
              </a:rPr>
              <a:t> needed by some people I talked to. They don't like to keep on clicking on buttons. The user should just type and see results quickly.</a:t>
            </a:r>
          </a:p>
          <a:p>
            <a:r>
              <a:rPr lang="zh-CN" altLang="en-US" sz="1200" b="0" i="0" kern="1200" dirty="0" smtClean="0">
                <a:solidFill>
                  <a:schemeClr val="tx1"/>
                </a:solidFill>
                <a:effectLst/>
                <a:latin typeface="+mn-lt"/>
                <a:ea typeface="+mn-ea"/>
                <a:cs typeface="+mn-cs"/>
              </a:rPr>
              <a:t>拥抱生态环境（</a:t>
            </a:r>
            <a:r>
              <a:rPr lang="en-US" altLang="zh-CN" sz="1200" b="0" i="0" kern="1200" dirty="0" smtClean="0">
                <a:solidFill>
                  <a:schemeClr val="tx1"/>
                </a:solidFill>
                <a:effectLst/>
                <a:latin typeface="+mn-lt"/>
                <a:ea typeface="+mn-ea"/>
                <a:cs typeface="+mn-cs"/>
              </a:rPr>
              <a:t>Embrace the Ecosystem</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"Meteor is open source and integrates, rather than replaces, existing open source tools and frameworks."</a:t>
            </a:r>
          </a:p>
          <a:p>
            <a:r>
              <a:rPr lang="en-US" altLang="zh-CN" sz="1200" b="0" i="0" kern="1200" dirty="0" smtClean="0">
                <a:solidFill>
                  <a:schemeClr val="tx1"/>
                </a:solidFill>
                <a:effectLst/>
                <a:latin typeface="+mn-lt"/>
                <a:ea typeface="+mn-ea"/>
                <a:cs typeface="+mn-cs"/>
              </a:rPr>
              <a:t>You can use </a:t>
            </a:r>
            <a:r>
              <a:rPr lang="en-US" altLang="zh-CN" sz="1200" b="0" i="0" kern="1200" dirty="0" err="1" smtClean="0">
                <a:solidFill>
                  <a:schemeClr val="tx1"/>
                </a:solidFill>
                <a:effectLst/>
                <a:latin typeface="+mn-lt"/>
                <a:ea typeface="+mn-ea"/>
                <a:cs typeface="+mn-cs"/>
              </a:rPr>
              <a:t>Node.js</a:t>
            </a:r>
            <a:r>
              <a:rPr lang="en-US" altLang="zh-CN" sz="1200" b="0" i="0" kern="1200" dirty="0" smtClean="0">
                <a:solidFill>
                  <a:schemeClr val="tx1"/>
                </a:solidFill>
                <a:effectLst/>
                <a:latin typeface="+mn-lt"/>
                <a:ea typeface="+mn-ea"/>
                <a:cs typeface="+mn-cs"/>
              </a:rPr>
              <a:t> libraries for most of the things that </a:t>
            </a:r>
            <a:r>
              <a:rPr lang="en-US" altLang="zh-CN" sz="1200" b="0" i="0" kern="1200" dirty="0" err="1" smtClean="0">
                <a:solidFill>
                  <a:schemeClr val="tx1"/>
                </a:solidFill>
                <a:effectLst/>
                <a:latin typeface="+mn-lt"/>
                <a:ea typeface="+mn-ea"/>
                <a:cs typeface="+mn-cs"/>
              </a:rPr>
              <a:t>Meteor.js</a:t>
            </a:r>
            <a:r>
              <a:rPr lang="en-US" altLang="zh-CN" sz="1200" b="0" i="0" kern="1200" dirty="0" smtClean="0">
                <a:solidFill>
                  <a:schemeClr val="tx1"/>
                </a:solidFill>
                <a:effectLst/>
                <a:latin typeface="+mn-lt"/>
                <a:ea typeface="+mn-ea"/>
                <a:cs typeface="+mn-cs"/>
              </a:rPr>
              <a:t> lacks.</a:t>
            </a:r>
          </a:p>
          <a:p>
            <a:r>
              <a:rPr lang="zh-CN" altLang="en-US" sz="1200" b="0" i="0" kern="1200" dirty="0" smtClean="0">
                <a:solidFill>
                  <a:schemeClr val="tx1"/>
                </a:solidFill>
                <a:effectLst/>
                <a:latin typeface="+mn-lt"/>
                <a:ea typeface="+mn-ea"/>
                <a:cs typeface="+mn-cs"/>
              </a:rPr>
              <a:t>简单即效率（</a:t>
            </a:r>
            <a:r>
              <a:rPr lang="en-US" altLang="zh-CN" sz="1200" b="0" i="0" kern="1200" dirty="0" smtClean="0">
                <a:solidFill>
                  <a:schemeClr val="tx1"/>
                </a:solidFill>
                <a:effectLst/>
                <a:latin typeface="+mn-lt"/>
                <a:ea typeface="+mn-ea"/>
                <a:cs typeface="+mn-cs"/>
              </a:rPr>
              <a:t>Simplicity Equals Productivity</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"The best way to make something seem simple is to have it actually be simple. Accomplish this through clean, classically beautiful APIs."</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21</a:t>
            </a:fld>
            <a:endParaRPr kumimoji="1" lang="zh-CN" altLang="en-US"/>
          </a:p>
        </p:txBody>
      </p:sp>
    </p:spTree>
    <p:extLst>
      <p:ext uri="{BB962C8B-B14F-4D97-AF65-F5344CB8AC3E}">
        <p14:creationId xmlns:p14="http://schemas.microsoft.com/office/powerpoint/2010/main" val="97550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a:t>
            </a:fld>
            <a:endParaRPr kumimoji="1" lang="zh-CN" altLang="en-US"/>
          </a:p>
        </p:txBody>
      </p:sp>
    </p:spTree>
    <p:extLst>
      <p:ext uri="{BB962C8B-B14F-4D97-AF65-F5344CB8AC3E}">
        <p14:creationId xmlns:p14="http://schemas.microsoft.com/office/powerpoint/2010/main" val="501444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为什么用</a:t>
            </a:r>
            <a:r>
              <a:rPr kumimoji="1" lang="en-US" altLang="zh-CN" dirty="0" smtClean="0"/>
              <a:t>meteor</a:t>
            </a:r>
            <a:r>
              <a:rPr kumimoji="1" lang="zh-CN" altLang="en-US" dirty="0" smtClean="0"/>
              <a:t>，就和图中的火箭发射场景一样，</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22</a:t>
            </a:fld>
            <a:endParaRPr kumimoji="1" lang="zh-CN" altLang="en-US"/>
          </a:p>
        </p:txBody>
      </p:sp>
    </p:spTree>
    <p:extLst>
      <p:ext uri="{BB962C8B-B14F-4D97-AF65-F5344CB8AC3E}">
        <p14:creationId xmlns:p14="http://schemas.microsoft.com/office/powerpoint/2010/main" val="93638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技术的改进，必须是越简单的技术越好，为什么简单易学</a:t>
            </a:r>
          </a:p>
          <a:p>
            <a:r>
              <a:rPr lang="zh-CN" altLang="en-US" dirty="0" smtClean="0"/>
              <a:t>单一语言（</a:t>
            </a:r>
            <a:r>
              <a:rPr lang="en-US" altLang="zh-CN" dirty="0" err="1" smtClean="0"/>
              <a:t>js</a:t>
            </a:r>
            <a:r>
              <a:rPr lang="zh-CN" altLang="en-US" dirty="0" smtClean="0"/>
              <a:t>），如果之前做过前端开发，对 </a:t>
            </a:r>
            <a:r>
              <a:rPr lang="en-US" altLang="zh-CN" dirty="0" smtClean="0"/>
              <a:t>JavaScript </a:t>
            </a:r>
            <a:r>
              <a:rPr lang="zh-CN" altLang="en-US" dirty="0" smtClean="0"/>
              <a:t>已经有所了解，甚至都不用再学习一门新的编程语言。</a:t>
            </a:r>
            <a:endParaRPr lang="en-US" altLang="zh-CN"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zh-CN" altLang="en-US" dirty="0" smtClean="0"/>
              <a:t>核心功能封装的很好，很少代码就可以干很多事</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zh-CN" altLang="en-US" dirty="0" smtClean="0"/>
              <a:t>看代码简单</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zh-CN" altLang="en-US" dirty="0" smtClean="0"/>
              <a:t>工具链简单，不需要掌握什么</a:t>
            </a:r>
            <a:r>
              <a:rPr lang="en-US" altLang="zh-CN" dirty="0" smtClean="0"/>
              <a:t>make</a:t>
            </a:r>
            <a:r>
              <a:rPr lang="zh-CN" altLang="en-US" dirty="0" smtClean="0"/>
              <a:t>，</a:t>
            </a:r>
            <a:r>
              <a:rPr lang="en-US" altLang="zh-CN" dirty="0" smtClean="0"/>
              <a:t>ant</a:t>
            </a:r>
            <a:r>
              <a:rPr lang="zh-CN" altLang="en-US" dirty="0" smtClean="0"/>
              <a:t>，</a:t>
            </a:r>
            <a:r>
              <a:rPr lang="en-US" altLang="zh-CN" dirty="0" smtClean="0"/>
              <a:t>maven</a:t>
            </a:r>
            <a:r>
              <a:rPr lang="zh-CN" altLang="en-US" dirty="0" smtClean="0"/>
              <a:t>等工具</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zh-CN" altLang="en-US" dirty="0" smtClean="0"/>
              <a:t>调试方便</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zh-CN" altLang="en-US" dirty="0" smtClean="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23</a:t>
            </a:fld>
            <a:endParaRPr kumimoji="1" lang="zh-CN" altLang="en-US"/>
          </a:p>
        </p:txBody>
      </p:sp>
    </p:spTree>
    <p:extLst>
      <p:ext uri="{BB962C8B-B14F-4D97-AF65-F5344CB8AC3E}">
        <p14:creationId xmlns:p14="http://schemas.microsoft.com/office/powerpoint/2010/main" val="996473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开发快速，</a:t>
            </a:r>
            <a:r>
              <a:rPr lang="zh-CN" altLang="en-US" dirty="0" smtClean="0"/>
              <a:t>使用 </a:t>
            </a:r>
            <a:r>
              <a:rPr lang="en-US" altLang="zh-CN" dirty="0" smtClean="0"/>
              <a:t>Meteor</a:t>
            </a:r>
            <a:r>
              <a:rPr lang="zh-CN" altLang="en-US" dirty="0" smtClean="0"/>
              <a:t>，几小时之内就能开发出一个正常运行的实时网页程序。</a:t>
            </a:r>
            <a:r>
              <a:rPr lang="en-US" altLang="zh-CN" dirty="0" smtClean="0"/>
              <a:t>(</a:t>
            </a:r>
            <a:r>
              <a:rPr lang="zh-CN" altLang="en-US" dirty="0" smtClean="0"/>
              <a:t>传统月</a:t>
            </a:r>
            <a:r>
              <a:rPr lang="zh-CN" altLang="en-US" dirty="0" smtClean="0">
                <a:sym typeface="Wingdings"/>
              </a:rPr>
              <a:t></a:t>
            </a:r>
            <a:r>
              <a:rPr lang="en-US" altLang="zh-CN" dirty="0" smtClean="0">
                <a:sym typeface="Wingdings"/>
              </a:rPr>
              <a:t>rails</a:t>
            </a:r>
            <a:r>
              <a:rPr lang="zh-CN" altLang="en-US" dirty="0" smtClean="0">
                <a:sym typeface="Wingdings"/>
              </a:rPr>
              <a:t>周</a:t>
            </a:r>
            <a:r>
              <a:rPr lang="en-US" altLang="zh-CN" dirty="0" smtClean="0">
                <a:sym typeface="Wingdings"/>
              </a:rPr>
              <a:t>meteor</a:t>
            </a:r>
            <a:r>
              <a:rPr lang="zh-CN" altLang="en-US" dirty="0" smtClean="0">
                <a:sym typeface="Wingdings"/>
              </a:rPr>
              <a:t>天</a:t>
            </a:r>
            <a:r>
              <a:rPr lang="en-US" altLang="zh-CN" dirty="0" smtClean="0"/>
              <a:t>)</a:t>
            </a:r>
            <a:endParaRPr kumimoji="1" lang="zh-CN" alt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运行快速（反例，</a:t>
            </a:r>
            <a:r>
              <a:rPr kumimoji="1" lang="en-US" altLang="zh-CN" dirty="0" smtClean="0"/>
              <a:t>rails</a:t>
            </a:r>
            <a:r>
              <a:rPr kumimoji="1" lang="zh-CN" altLang="en-US" dirty="0" smtClean="0"/>
              <a:t>，</a:t>
            </a:r>
            <a:r>
              <a:rPr kumimoji="1" lang="en-US" altLang="zh-CN" dirty="0" err="1" smtClean="0"/>
              <a:t>twiter</a:t>
            </a:r>
            <a:r>
              <a:rPr kumimoji="1" lang="zh-CN" altLang="en-US" dirty="0" smtClean="0"/>
              <a:t>等大公司）</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24</a:t>
            </a:fld>
            <a:endParaRPr kumimoji="1" lang="zh-CN" altLang="en-US"/>
          </a:p>
        </p:txBody>
      </p:sp>
    </p:spTree>
    <p:extLst>
      <p:ext uri="{BB962C8B-B14F-4D97-AF65-F5344CB8AC3E}">
        <p14:creationId xmlns:p14="http://schemas.microsoft.com/office/powerpoint/2010/main" val="1857924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Facebook</a:t>
            </a:r>
            <a:r>
              <a:rPr lang="zh-CN" altLang="en-US" sz="1200" b="0" i="0" kern="1200" dirty="0" smtClean="0">
                <a:solidFill>
                  <a:schemeClr val="tx1"/>
                </a:solidFill>
                <a:effectLst/>
                <a:latin typeface="+mn-lt"/>
                <a:ea typeface="+mn-ea"/>
                <a:cs typeface="+mn-cs"/>
              </a:rPr>
              <a:t> 只招聘全栈程序员</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Meteor is a full-stack JavaScript platform with default technologies for every layer of the stack, starting with the database and ending with reactive UI re-rendering.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一个人可以干所有的活，很重要</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你可以写后台</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你可以写网页</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你可以写微信</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你可以写安卓</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a:t>
            </a:r>
            <a:r>
              <a:rPr kumimoji="1" lang="en-US" altLang="zh-CN" dirty="0" err="1" smtClean="0"/>
              <a:t>ios</a:t>
            </a:r>
            <a:endParaRPr kumimoji="1" lang="zh-CN" alt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你可以写</a:t>
            </a:r>
            <a:r>
              <a:rPr kumimoji="1" lang="en-US" altLang="zh-CN" dirty="0" smtClean="0"/>
              <a:t>desktop</a:t>
            </a:r>
            <a:endParaRPr kumimoji="1" lang="zh-CN" alt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没有技术盲点，没有沟通障碍，你可以一个人战斗，虽然你不是一个人</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kumimoji="1" lang="zh-CN" altLang="en-US" dirty="0" smtClean="0"/>
              <a:t>每个人都是多面手，团队可以灵活组织，动态运作</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25</a:t>
            </a:fld>
            <a:endParaRPr kumimoji="1" lang="zh-CN" altLang="en-US"/>
          </a:p>
        </p:txBody>
      </p:sp>
    </p:spTree>
    <p:extLst>
      <p:ext uri="{BB962C8B-B14F-4D97-AF65-F5344CB8AC3E}">
        <p14:creationId xmlns:p14="http://schemas.microsoft.com/office/powerpoint/2010/main" val="1597683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因为是全栈</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降低沟通成本，提高构造效率</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b="1" dirty="0" smtClean="0">
                <a:solidFill>
                  <a:srgbClr val="C53242"/>
                </a:solidFill>
                <a:latin typeface="Lantinghei SC Demibold" charset="-122"/>
                <a:ea typeface="Lantinghei SC Demibold" charset="-122"/>
                <a:cs typeface="Lantinghei SC Demibold" charset="-122"/>
              </a:rPr>
              <a:t>Less Communication Cost</a:t>
            </a:r>
            <a:endParaRPr lang="zh-CN" altLang="en-US" b="1" dirty="0" smtClean="0">
              <a:latin typeface="Lantinghei SC Demibold" charset="-122"/>
              <a:ea typeface="Lantinghei SC Demibold" charset="-122"/>
              <a:cs typeface="Lantinghei SC Demibold"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26</a:t>
            </a:fld>
            <a:endParaRPr kumimoji="1" lang="zh-CN" altLang="en-US"/>
          </a:p>
        </p:txBody>
      </p:sp>
    </p:spTree>
    <p:extLst>
      <p:ext uri="{BB962C8B-B14F-4D97-AF65-F5344CB8AC3E}">
        <p14:creationId xmlns:p14="http://schemas.microsoft.com/office/powerpoint/2010/main" val="1222465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smtClean="0"/>
              <a:t>Accomplish in 10 lines what would otherwise take 1000, thanks to a reactive programming model that extends all the way from the database to the user's screen.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27</a:t>
            </a:fld>
            <a:endParaRPr kumimoji="1" lang="zh-CN" altLang="en-US"/>
          </a:p>
        </p:txBody>
      </p:sp>
    </p:spTree>
    <p:extLst>
      <p:ext uri="{BB962C8B-B14F-4D97-AF65-F5344CB8AC3E}">
        <p14:creationId xmlns:p14="http://schemas.microsoft.com/office/powerpoint/2010/main" val="153463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Type one command to push your app into production and update all connected browsers and devices - even if your app is in the App Store.</a:t>
            </a:r>
            <a:endParaRPr lang="zh-CN" altLang="en-US" dirty="0" smtClean="0"/>
          </a:p>
          <a:p>
            <a:pPr marL="171450" indent="-171450">
              <a:buFont typeface="Arial" charset="0"/>
              <a:buChar char="•"/>
            </a:pPr>
            <a:r>
              <a:rPr kumimoji="1" lang="zh-CN" altLang="en-US" dirty="0" smtClean="0"/>
              <a:t>安卓苹果发布的笑话</a:t>
            </a:r>
          </a:p>
          <a:p>
            <a:pPr marL="171450" indent="-171450">
              <a:buFont typeface="Arial" charset="0"/>
              <a:buChar char="•"/>
            </a:pPr>
            <a:r>
              <a:rPr kumimoji="1" lang="zh-CN" altLang="en-US" dirty="0" smtClean="0"/>
              <a:t>可以动态发布，</a:t>
            </a:r>
            <a:r>
              <a:rPr kumimoji="1" lang="en-US" altLang="zh-CN" dirty="0" smtClean="0"/>
              <a:t>hot</a:t>
            </a:r>
            <a:r>
              <a:rPr kumimoji="1" lang="zh-CN" altLang="en-US" dirty="0" smtClean="0"/>
              <a:t> </a:t>
            </a:r>
            <a:r>
              <a:rPr kumimoji="1" lang="en-US" altLang="zh-CN" dirty="0" smtClean="0"/>
              <a:t>push</a:t>
            </a:r>
            <a:r>
              <a:rPr kumimoji="1" lang="zh-CN" altLang="en-US" dirty="0" smtClean="0"/>
              <a:t> </a:t>
            </a:r>
            <a:r>
              <a:rPr kumimoji="1" lang="en-US" altLang="zh-CN" dirty="0" smtClean="0"/>
              <a:t>&amp;</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28</a:t>
            </a:fld>
            <a:endParaRPr kumimoji="1" lang="zh-CN" altLang="en-US"/>
          </a:p>
        </p:txBody>
      </p:sp>
    </p:spTree>
    <p:extLst>
      <p:ext uri="{BB962C8B-B14F-4D97-AF65-F5344CB8AC3E}">
        <p14:creationId xmlns:p14="http://schemas.microsoft.com/office/powerpoint/2010/main" val="1389283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great experience both as an installable iOS and Android app, and as a web app that loads on demand.</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29</a:t>
            </a:fld>
            <a:endParaRPr kumimoji="1" lang="zh-CN" altLang="en-US"/>
          </a:p>
        </p:txBody>
      </p:sp>
    </p:spTree>
    <p:extLst>
      <p:ext uri="{BB962C8B-B14F-4D97-AF65-F5344CB8AC3E}">
        <p14:creationId xmlns:p14="http://schemas.microsoft.com/office/powerpoint/2010/main" val="1648943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Client GUI components provide the look, feel and response of a thick client app using Meteor's Blaze framework or integrating with </a:t>
            </a:r>
            <a:r>
              <a:rPr lang="en-US" altLang="zh-CN" dirty="0" err="1" smtClean="0"/>
              <a:t>AngularJS</a:t>
            </a:r>
            <a:r>
              <a:rPr lang="en-US" altLang="zh-CN" dirty="0" smtClean="0"/>
              <a:t> and </a:t>
            </a:r>
            <a:r>
              <a:rPr lang="en-US" altLang="zh-CN" dirty="0" err="1" smtClean="0"/>
              <a:t>ReactJS</a:t>
            </a:r>
            <a:r>
              <a:rPr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30</a:t>
            </a:fld>
            <a:endParaRPr kumimoji="1" lang="zh-CN" altLang="en-US"/>
          </a:p>
        </p:txBody>
      </p:sp>
    </p:spTree>
    <p:extLst>
      <p:ext uri="{BB962C8B-B14F-4D97-AF65-F5344CB8AC3E}">
        <p14:creationId xmlns:p14="http://schemas.microsoft.com/office/powerpoint/2010/main" val="103110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smtClean="0"/>
              <a:t>Meteor’s integrated stack means you don’t have to spend time managing and integrating components and code. You can focus on building your app. And with Meteor’s package system, you can plug in thousands of libraries with additional functionality.</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31</a:t>
            </a:fld>
            <a:endParaRPr kumimoji="1" lang="zh-CN" altLang="en-US"/>
          </a:p>
        </p:txBody>
      </p:sp>
    </p:spTree>
    <p:extLst>
      <p:ext uri="{BB962C8B-B14F-4D97-AF65-F5344CB8AC3E}">
        <p14:creationId xmlns:p14="http://schemas.microsoft.com/office/powerpoint/2010/main" val="80882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a:t>
            </a:fld>
            <a:endParaRPr kumimoji="1" lang="zh-CN" altLang="en-US"/>
          </a:p>
        </p:txBody>
      </p:sp>
    </p:spTree>
    <p:extLst>
      <p:ext uri="{BB962C8B-B14F-4D97-AF65-F5344CB8AC3E}">
        <p14:creationId xmlns:p14="http://schemas.microsoft.com/office/powerpoint/2010/main" val="104776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smtClean="0"/>
              <a:t>Meteor presents 'Data-on-the-wire' with latency compensation and conflict resolution built-in. When data changes, updates propagate reliably to affected clients and users’ screens update via </a:t>
            </a:r>
            <a:r>
              <a:rPr lang="en-US" altLang="zh-CN" dirty="0" err="1" smtClean="0"/>
              <a:t>Livequery</a:t>
            </a:r>
            <a:r>
              <a:rPr lang="en-US" altLang="zh-CN" dirty="0" smtClean="0"/>
              <a:t>, full stack DB drivers and mini database sources.</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32</a:t>
            </a:fld>
            <a:endParaRPr kumimoji="1" lang="zh-CN" altLang="en-US"/>
          </a:p>
        </p:txBody>
      </p:sp>
    </p:spTree>
    <p:extLst>
      <p:ext uri="{BB962C8B-B14F-4D97-AF65-F5344CB8AC3E}">
        <p14:creationId xmlns:p14="http://schemas.microsoft.com/office/powerpoint/2010/main" val="1573161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33</a:t>
            </a:fld>
            <a:endParaRPr kumimoji="1" lang="zh-CN" altLang="en-US"/>
          </a:p>
        </p:txBody>
      </p:sp>
    </p:spTree>
    <p:extLst>
      <p:ext uri="{BB962C8B-B14F-4D97-AF65-F5344CB8AC3E}">
        <p14:creationId xmlns:p14="http://schemas.microsoft.com/office/powerpoint/2010/main" val="81225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The same code runs from the client to the cloud, from packages to database APIs. The same code runs cross browsers and mobile devices via Meteor's unified </a:t>
            </a:r>
            <a:r>
              <a:rPr kumimoji="1" lang="en-US" altLang="zh-CN" dirty="0" err="1" smtClean="0"/>
              <a:t>Isobuild</a:t>
            </a:r>
            <a:r>
              <a:rPr kumimoji="1" lang="en-US" altLang="zh-CN" dirty="0" smtClean="0"/>
              <a:t> system.</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34</a:t>
            </a:fld>
            <a:endParaRPr kumimoji="1" lang="zh-CN" altLang="en-US"/>
          </a:p>
        </p:txBody>
      </p:sp>
    </p:spTree>
    <p:extLst>
      <p:ext uri="{BB962C8B-B14F-4D97-AF65-F5344CB8AC3E}">
        <p14:creationId xmlns:p14="http://schemas.microsoft.com/office/powerpoint/2010/main" val="1795106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Humble</a:t>
            </a:r>
            <a:r>
              <a:rPr kumimoji="1" lang="zh-CN" altLang="en-US" dirty="0" smtClean="0"/>
              <a:t> </a:t>
            </a:r>
            <a:r>
              <a:rPr kumimoji="1" lang="en-US" altLang="zh-CN" dirty="0" smtClean="0"/>
              <a:t>beginnings:</a:t>
            </a:r>
            <a:r>
              <a:rPr kumimoji="1" lang="zh-CN" altLang="en-US" baseline="0" dirty="0" smtClean="0"/>
              <a:t> 最初</a:t>
            </a:r>
            <a:r>
              <a:rPr kumimoji="1" lang="en-US" altLang="zh-CN" baseline="0" dirty="0" smtClean="0"/>
              <a:t>JavaScript</a:t>
            </a:r>
            <a:r>
              <a:rPr kumimoji="1" lang="zh-CN" altLang="en-US" baseline="0" dirty="0" smtClean="0"/>
              <a:t>只是为了做一些，小动画发明的，十天发明，比较受鄙视</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smtClean="0">
                <a:solidFill>
                  <a:schemeClr val="tx1"/>
                </a:solidFill>
                <a:latin typeface="Helvetica Neue" charset="0"/>
                <a:ea typeface="Helvetica Neue" charset="0"/>
                <a:cs typeface="Helvetica Neue" charset="0"/>
              </a:rPr>
              <a:t>Browser wars</a:t>
            </a:r>
            <a:r>
              <a:rPr kumimoji="1" lang="zh-CN" altLang="en-US" sz="1200" dirty="0" smtClean="0">
                <a:solidFill>
                  <a:schemeClr val="tx1"/>
                </a:solidFill>
                <a:latin typeface="Helvetica Neue" charset="0"/>
                <a:ea typeface="Helvetica Neue" charset="0"/>
                <a:cs typeface="Helvetica Neue" charset="0"/>
              </a:rPr>
              <a:t>：浏览器大战，</a:t>
            </a:r>
            <a:r>
              <a:rPr kumimoji="1" lang="en-US" altLang="zh-CN" sz="1200" dirty="0" smtClean="0">
                <a:solidFill>
                  <a:schemeClr val="tx1"/>
                </a:solidFill>
                <a:latin typeface="Helvetica Neue" charset="0"/>
                <a:ea typeface="Helvetica Neue" charset="0"/>
                <a:cs typeface="Helvetica Neue" charset="0"/>
              </a:rPr>
              <a:t>google</a:t>
            </a:r>
            <a:r>
              <a:rPr kumimoji="1" lang="zh-CN" altLang="en-US" sz="1200" dirty="0" smtClean="0">
                <a:solidFill>
                  <a:schemeClr val="tx1"/>
                </a:solidFill>
                <a:latin typeface="Helvetica Neue" charset="0"/>
                <a:ea typeface="Helvetica Neue" charset="0"/>
                <a:cs typeface="Helvetica Neue" charset="0"/>
              </a:rPr>
              <a:t>，</a:t>
            </a:r>
            <a:r>
              <a:rPr kumimoji="1" lang="en-US" altLang="zh-CN" sz="1200" dirty="0" smtClean="0">
                <a:solidFill>
                  <a:schemeClr val="tx1"/>
                </a:solidFill>
                <a:latin typeface="Helvetica Neue" charset="0"/>
                <a:ea typeface="Helvetica Neue" charset="0"/>
                <a:cs typeface="Helvetica Neue" charset="0"/>
              </a:rPr>
              <a:t>Mozilla</a:t>
            </a:r>
            <a:r>
              <a:rPr kumimoji="1" lang="zh-CN" altLang="en-US" sz="1200" dirty="0" smtClean="0">
                <a:solidFill>
                  <a:schemeClr val="tx1"/>
                </a:solidFill>
                <a:latin typeface="Helvetica Neue" charset="0"/>
                <a:ea typeface="Helvetica Neue" charset="0"/>
                <a:cs typeface="Helvetica Neue" charset="0"/>
              </a:rPr>
              <a:t>，微软等各个公司都聘用了能够找到的最聪明的人来做</a:t>
            </a:r>
            <a:r>
              <a:rPr kumimoji="1" lang="en-US" altLang="zh-CN" sz="1200" dirty="0" err="1" smtClean="0">
                <a:solidFill>
                  <a:schemeClr val="tx1"/>
                </a:solidFill>
                <a:latin typeface="Helvetica Neue" charset="0"/>
                <a:ea typeface="Helvetica Neue" charset="0"/>
                <a:cs typeface="Helvetica Neue" charset="0"/>
              </a:rPr>
              <a:t>js</a:t>
            </a:r>
            <a:r>
              <a:rPr kumimoji="1" lang="zh-CN" altLang="en-US" sz="1200" dirty="0" smtClean="0">
                <a:solidFill>
                  <a:schemeClr val="tx1"/>
                </a:solidFill>
                <a:latin typeface="Helvetica Neue" charset="0"/>
                <a:ea typeface="Helvetica Neue" charset="0"/>
                <a:cs typeface="Helvetica Neue" charset="0"/>
              </a:rPr>
              <a:t>引擎，各种性能优化做到机制</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smtClean="0">
                <a:solidFill>
                  <a:schemeClr val="tx1"/>
                </a:solidFill>
                <a:latin typeface="Helvetica Neue" charset="0"/>
                <a:ea typeface="Helvetica Neue" charset="0"/>
                <a:cs typeface="Helvetica Neue" charset="0"/>
              </a:rPr>
              <a:t>目前是最优的动态编程语言</a:t>
            </a:r>
            <a:r>
              <a:rPr kumimoji="1" lang="en-US" altLang="zh-CN" sz="1200" dirty="0" smtClean="0">
                <a:solidFill>
                  <a:schemeClr val="tx1"/>
                </a:solidFill>
                <a:latin typeface="Helvetica Neue" charset="0"/>
                <a:ea typeface="Helvetica Neue" charset="0"/>
                <a:cs typeface="Helvetica Neue" charset="0"/>
              </a:rPr>
              <a:t>:</a:t>
            </a:r>
            <a:r>
              <a:rPr kumimoji="1" lang="zh-CN" altLang="en-US" sz="1200" baseline="0" dirty="0" smtClean="0">
                <a:solidFill>
                  <a:schemeClr val="tx1"/>
                </a:solidFill>
                <a:latin typeface="Helvetica Neue" charset="0"/>
                <a:ea typeface="Helvetica Neue" charset="0"/>
                <a:cs typeface="Helvetica Neue" charset="0"/>
              </a:rPr>
              <a:t> </a:t>
            </a:r>
            <a:r>
              <a:rPr kumimoji="1" lang="en-US" altLang="zh-CN" sz="1200" baseline="0" dirty="0" smtClean="0">
                <a:solidFill>
                  <a:schemeClr val="tx1"/>
                </a:solidFill>
                <a:latin typeface="Helvetica Neue" charset="0"/>
                <a:ea typeface="Helvetica Neue" charset="0"/>
                <a:cs typeface="Helvetica Neue" charset="0"/>
              </a:rPr>
              <a:t>ES2015</a:t>
            </a:r>
            <a:endParaRPr kumimoji="1" lang="en-US" altLang="zh-CN" sz="1200" dirty="0" smtClean="0">
              <a:solidFill>
                <a:schemeClr val="tx1"/>
              </a:solidFill>
              <a:latin typeface="Helvetica Neue" charset="0"/>
              <a:ea typeface="Helvetica Neue" charset="0"/>
              <a:cs typeface="Helvetica Neue" charset="0"/>
            </a:endParaRPr>
          </a:p>
          <a:p>
            <a:endParaRPr kumimoji="1" lang="zh-CN" altLang="en-US" dirty="0" smtClean="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35</a:t>
            </a:fld>
            <a:endParaRPr kumimoji="1" lang="zh-CN" altLang="en-US"/>
          </a:p>
        </p:txBody>
      </p:sp>
    </p:spTree>
    <p:extLst>
      <p:ext uri="{BB962C8B-B14F-4D97-AF65-F5344CB8AC3E}">
        <p14:creationId xmlns:p14="http://schemas.microsoft.com/office/powerpoint/2010/main" val="1510515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4000" b="1" i="0" kern="1200" dirty="0" smtClean="0">
                <a:solidFill>
                  <a:schemeClr val="tx1"/>
                </a:solidFill>
                <a:effectLst/>
                <a:latin typeface="+mn-lt"/>
                <a:ea typeface="+mn-ea"/>
                <a:cs typeface="+mn-cs"/>
              </a:rPr>
              <a:t>Users of modern web apps expect the UI to respond instantly</a:t>
            </a:r>
            <a:r>
              <a:rPr lang="en-US" altLang="zh-CN" dirty="0" smtClean="0"/>
              <a:t/>
            </a:r>
            <a:br>
              <a:rPr lang="en-US" altLang="zh-CN" dirty="0" smtClean="0"/>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Your app should be able to respond to user inputs faster than it takes to make a whole roundtrip to the server — we call this Optimistic UI updating. </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It‘s very hard to build an app that correctly implements client-side simulations as it takes a lot of work to make your UI consistent, avoid loading duplicate data over and over, and keep your client up to date with your server data. </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Keep reading to see why you need this, why it’s hard and how Meteor makes it easy.</a:t>
            </a:r>
            <a:endParaRPr lang="zh-CN" altLang="en-US" sz="1200" b="0" i="0" kern="1200" dirty="0" smtClean="0">
              <a:solidFill>
                <a:schemeClr val="tx1"/>
              </a:solidFill>
              <a:effectLst/>
              <a:latin typeface="+mn-lt"/>
              <a:ea typeface="+mn-ea"/>
              <a:cs typeface="+mn-cs"/>
            </a:endParaRPr>
          </a:p>
          <a:p>
            <a:endParaRPr kumimoji="1" lang="zh-CN" altLang="en-US" dirty="0" smtClean="0"/>
          </a:p>
          <a:p>
            <a:r>
              <a:rPr kumimoji="1" lang="zh-CN" altLang="en-US" dirty="0" smtClean="0"/>
              <a:t>先通过和常规对比介绍说明是</a:t>
            </a:r>
            <a:r>
              <a:rPr kumimoji="1" lang="en-US" altLang="zh-CN" dirty="0" smtClean="0"/>
              <a:t>LC</a:t>
            </a:r>
            <a:endParaRPr kumimoji="1" lang="zh-CN" altLang="en-US" dirty="0" smtClean="0"/>
          </a:p>
          <a:p>
            <a:r>
              <a:rPr kumimoji="1" lang="zh-CN" altLang="en-US" dirty="0" smtClean="0"/>
              <a:t>大致画一个图，说明机制</a:t>
            </a:r>
          </a:p>
          <a:p>
            <a:r>
              <a:rPr kumimoji="1" lang="zh-CN" altLang="en-US" dirty="0" smtClean="0"/>
              <a:t>最后详细介绍机制</a:t>
            </a:r>
          </a:p>
          <a:p>
            <a:endParaRPr kumimoji="1" lang="zh-CN" altLang="en-US" dirty="0" smtClean="0"/>
          </a:p>
          <a:p>
            <a:r>
              <a:rPr lang="en-US" altLang="zh-CN" sz="1200" b="0" i="0" kern="1200" dirty="0" smtClean="0">
                <a:solidFill>
                  <a:schemeClr val="tx1"/>
                </a:solidFill>
                <a:effectLst/>
                <a:latin typeface="+mn-lt"/>
                <a:ea typeface="+mn-ea"/>
                <a:cs typeface="+mn-cs"/>
              </a:rPr>
              <a:t>the core of the Meteor platform: full-stack data integration with </a:t>
            </a:r>
            <a:r>
              <a:rPr lang="en-US" altLang="zh-CN" sz="1200" b="0" i="0" u="none" strike="noStrike" kern="1200" dirty="0" smtClean="0">
                <a:solidFill>
                  <a:schemeClr val="tx1"/>
                </a:solidFill>
                <a:effectLst/>
                <a:latin typeface="+mn-lt"/>
                <a:ea typeface="+mn-ea"/>
                <a:cs typeface="+mn-cs"/>
                <a:hlinkClick r:id="rId3"/>
              </a:rPr>
              <a:t>DDP</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4"/>
              </a:rPr>
              <a:t>LiveQuery</a:t>
            </a:r>
            <a:r>
              <a:rPr lang="en-US" altLang="zh-CN" sz="1200" b="0" i="0" kern="1200" dirty="0" smtClean="0">
                <a:solidFill>
                  <a:schemeClr val="tx1"/>
                </a:solidFill>
                <a:effectLst/>
                <a:latin typeface="+mn-lt"/>
                <a:ea typeface="+mn-ea"/>
                <a:cs typeface="+mn-cs"/>
              </a:rPr>
              <a:t>, and </a:t>
            </a:r>
            <a:r>
              <a:rPr lang="en-US" altLang="zh-CN" sz="1200" b="0" i="0" u="none" strike="noStrike" kern="1200" dirty="0" smtClean="0">
                <a:solidFill>
                  <a:schemeClr val="tx1"/>
                </a:solidFill>
                <a:effectLst/>
                <a:latin typeface="+mn-lt"/>
                <a:ea typeface="+mn-ea"/>
                <a:cs typeface="+mn-cs"/>
                <a:hlinkClick r:id="rId5"/>
              </a:rPr>
              <a:t>Minimongo</a:t>
            </a:r>
            <a:r>
              <a:rPr lang="en-US" altLang="zh-CN" sz="1200" b="0" i="0" kern="1200" dirty="0" smtClean="0">
                <a:solidFill>
                  <a:schemeClr val="tx1"/>
                </a:solidFill>
                <a:effectLst/>
                <a:latin typeface="+mn-lt"/>
                <a:ea typeface="+mn-ea"/>
                <a:cs typeface="+mn-cs"/>
              </a:rPr>
              <a:t>.</a:t>
            </a:r>
            <a:endParaRPr kumimoji="1" lang="zh-CN" altLang="en-US" dirty="0" smtClean="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37</a:t>
            </a:fld>
            <a:endParaRPr kumimoji="1" lang="zh-CN" altLang="en-US"/>
          </a:p>
        </p:txBody>
      </p:sp>
    </p:spTree>
    <p:extLst>
      <p:ext uri="{BB962C8B-B14F-4D97-AF65-F5344CB8AC3E}">
        <p14:creationId xmlns:p14="http://schemas.microsoft.com/office/powerpoint/2010/main" val="1316849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38</a:t>
            </a:fld>
            <a:endParaRPr kumimoji="1" lang="zh-CN" altLang="en-US"/>
          </a:p>
        </p:txBody>
      </p:sp>
    </p:spTree>
    <p:extLst>
      <p:ext uri="{BB962C8B-B14F-4D97-AF65-F5344CB8AC3E}">
        <p14:creationId xmlns:p14="http://schemas.microsoft.com/office/powerpoint/2010/main" val="209357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39</a:t>
            </a:fld>
            <a:endParaRPr kumimoji="1" lang="zh-CN" altLang="en-US"/>
          </a:p>
        </p:txBody>
      </p:sp>
    </p:spTree>
    <p:extLst>
      <p:ext uri="{BB962C8B-B14F-4D97-AF65-F5344CB8AC3E}">
        <p14:creationId xmlns:p14="http://schemas.microsoft.com/office/powerpoint/2010/main" val="1788100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原理图</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40</a:t>
            </a:fld>
            <a:endParaRPr kumimoji="1" lang="zh-CN" altLang="en-US"/>
          </a:p>
        </p:txBody>
      </p:sp>
    </p:spTree>
    <p:extLst>
      <p:ext uri="{BB962C8B-B14F-4D97-AF65-F5344CB8AC3E}">
        <p14:creationId xmlns:p14="http://schemas.microsoft.com/office/powerpoint/2010/main" val="1093026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为了能够让</a:t>
            </a:r>
            <a:r>
              <a:rPr lang="en-US" altLang="zh-CN" dirty="0" smtClean="0"/>
              <a:t>app</a:t>
            </a:r>
            <a:r>
              <a:rPr lang="zh-CN" altLang="en-US" dirty="0" smtClean="0"/>
              <a:t>及时响应，必须在</a:t>
            </a:r>
            <a:r>
              <a:rPr lang="en-US" altLang="zh-CN" dirty="0" smtClean="0"/>
              <a:t>client</a:t>
            </a:r>
            <a:r>
              <a:rPr lang="zh-CN" altLang="en-US" dirty="0" smtClean="0"/>
              <a:t>进行渲染，</a:t>
            </a:r>
            <a:r>
              <a:rPr lang="en-US" altLang="zh-CN" dirty="0" smtClean="0"/>
              <a:t>Angular</a:t>
            </a:r>
            <a:r>
              <a:rPr lang="zh-CN" altLang="en-US" dirty="0" smtClean="0"/>
              <a:t>和</a:t>
            </a:r>
            <a:r>
              <a:rPr lang="en-US" altLang="zh-CN" dirty="0" smtClean="0"/>
              <a:t>React</a:t>
            </a:r>
            <a:r>
              <a:rPr lang="zh-CN" altLang="en-US" dirty="0" smtClean="0"/>
              <a:t>就是满足</a:t>
            </a:r>
            <a:r>
              <a:rPr lang="en-US" altLang="zh-CN" dirty="0" smtClean="0"/>
              <a:t>client</a:t>
            </a:r>
            <a:r>
              <a:rPr lang="zh-CN" altLang="en-US" dirty="0" smtClean="0"/>
              <a:t>渲染而崛起的</a:t>
            </a:r>
          </a:p>
          <a:p>
            <a:r>
              <a:rPr lang="zh-CN" altLang="en-US" dirty="0" smtClean="0"/>
              <a:t>*本地计算结果及时更新，而不需要一个</a:t>
            </a:r>
            <a:r>
              <a:rPr lang="en-US" altLang="zh-CN" dirty="0" smtClean="0"/>
              <a:t>server</a:t>
            </a:r>
            <a:r>
              <a:rPr lang="zh-CN" altLang="en-US" dirty="0" smtClean="0"/>
              <a:t>的</a:t>
            </a:r>
            <a:r>
              <a:rPr lang="en-US" altLang="zh-CN" dirty="0" smtClean="0"/>
              <a:t>round-trip</a:t>
            </a:r>
            <a:endParaRPr lang="zh-CN" altLang="en-US" dirty="0" smtClean="0"/>
          </a:p>
          <a:p>
            <a:r>
              <a:rPr lang="zh-CN" altLang="en-US" dirty="0" smtClean="0"/>
              <a:t>* 用户发起动作，需要</a:t>
            </a:r>
            <a:r>
              <a:rPr lang="zh-CN" altLang="en-US" dirty="0" smtClean="0">
                <a:solidFill>
                  <a:srgbClr val="D02A29"/>
                </a:solidFill>
              </a:rPr>
              <a:t>马上</a:t>
            </a:r>
            <a:r>
              <a:rPr lang="zh-CN" altLang="en-US" dirty="0" smtClean="0"/>
              <a:t>更新</a:t>
            </a:r>
            <a:r>
              <a:rPr lang="en-US" altLang="zh-CN" dirty="0" smtClean="0"/>
              <a:t>UI</a:t>
            </a:r>
            <a:r>
              <a:rPr lang="zh-CN" altLang="en-US" dirty="0" smtClean="0"/>
              <a:t>，看起来很快速，</a:t>
            </a:r>
            <a:r>
              <a:rPr lang="zh-CN" altLang="en-US" dirty="0" smtClean="0">
                <a:solidFill>
                  <a:srgbClr val="D02A29"/>
                </a:solidFill>
              </a:rPr>
              <a:t>然后</a:t>
            </a:r>
            <a:r>
              <a:rPr lang="zh-CN" altLang="en-US" dirty="0" smtClean="0"/>
              <a:t>再向</a:t>
            </a:r>
            <a:r>
              <a:rPr lang="en-US" altLang="zh-CN" dirty="0" smtClean="0"/>
              <a:t>server</a:t>
            </a:r>
            <a:r>
              <a:rPr lang="zh-CN" altLang="en-US" dirty="0" smtClean="0"/>
              <a:t>发起一个请求</a:t>
            </a:r>
          </a:p>
          <a:p>
            <a:r>
              <a:rPr lang="zh-CN" altLang="en-US" dirty="0" smtClean="0"/>
              <a:t>* 为了能够做预测，需要保存一部分数据在</a:t>
            </a:r>
            <a:r>
              <a:rPr lang="en-US" altLang="zh-CN" dirty="0" smtClean="0"/>
              <a:t>client</a:t>
            </a:r>
            <a:endParaRPr lang="zh-CN" altLang="en-US" dirty="0" smtClean="0"/>
          </a:p>
          <a:p>
            <a:r>
              <a:rPr lang="zh-CN" altLang="en-US" dirty="0" smtClean="0"/>
              <a:t>* 不过本地数据可能会导致数据重复和不一致</a:t>
            </a:r>
            <a:r>
              <a:rPr lang="en-US" altLang="zh-CN" dirty="0" smtClean="0"/>
              <a:t>(inconsistency)</a:t>
            </a:r>
            <a:endParaRPr lang="zh-CN" altLang="en-US" dirty="0" smtClean="0"/>
          </a:p>
          <a:p>
            <a:r>
              <a:rPr lang="zh-CN" altLang="en-US" dirty="0" smtClean="0"/>
              <a:t>* 比如</a:t>
            </a:r>
            <a:r>
              <a:rPr lang="en-US" altLang="zh-CN" dirty="0" smtClean="0"/>
              <a:t>2</a:t>
            </a:r>
            <a:r>
              <a:rPr lang="zh-CN" altLang="en-US" dirty="0" smtClean="0"/>
              <a:t>个</a:t>
            </a:r>
            <a:r>
              <a:rPr lang="en-US" altLang="zh-CN" dirty="0" smtClean="0"/>
              <a:t>widget</a:t>
            </a:r>
            <a:r>
              <a:rPr lang="zh-CN" altLang="en-US" dirty="0" smtClean="0"/>
              <a:t>分别拥有自己的数据，同时变化，可能会不一致，这样很奇怪</a:t>
            </a:r>
          </a:p>
          <a:p>
            <a:r>
              <a:rPr lang="zh-CN" altLang="en-US" dirty="0" smtClean="0"/>
              <a:t>* 解决方案是什么？如何保持</a:t>
            </a:r>
            <a:r>
              <a:rPr lang="en-US" altLang="zh-CN" dirty="0" smtClean="0"/>
              <a:t>UI</a:t>
            </a:r>
            <a:r>
              <a:rPr lang="zh-CN" altLang="en-US" dirty="0" smtClean="0"/>
              <a:t>和数据的一致性？</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41</a:t>
            </a:fld>
            <a:endParaRPr kumimoji="1" lang="zh-CN" altLang="en-US"/>
          </a:p>
        </p:txBody>
      </p:sp>
    </p:spTree>
    <p:extLst>
      <p:ext uri="{BB962C8B-B14F-4D97-AF65-F5344CB8AC3E}">
        <p14:creationId xmlns:p14="http://schemas.microsoft.com/office/powerpoint/2010/main" val="422221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为了避免</a:t>
            </a:r>
            <a:r>
              <a:rPr lang="en-US" altLang="zh-CN" dirty="0" smtClean="0"/>
              <a:t>UI</a:t>
            </a:r>
            <a:r>
              <a:rPr lang="zh-CN" altLang="en-US" dirty="0" smtClean="0"/>
              <a:t>和数据的重复和不一致，需要一个</a:t>
            </a:r>
            <a:r>
              <a:rPr lang="en-US" altLang="zh-CN" dirty="0" smtClean="0"/>
              <a:t>client</a:t>
            </a:r>
            <a:r>
              <a:rPr lang="zh-CN" altLang="en-US" dirty="0" smtClean="0"/>
              <a:t>端的全局数据缓存。 当在一个地方修改了数据，所有相关</a:t>
            </a:r>
            <a:r>
              <a:rPr lang="en-US" altLang="zh-CN" dirty="0" smtClean="0"/>
              <a:t>UI</a:t>
            </a:r>
            <a:r>
              <a:rPr lang="zh-CN" altLang="en-US" dirty="0" smtClean="0"/>
              <a:t>需要自动刷新来保持一致性。</a:t>
            </a:r>
          </a:p>
          <a:p>
            <a:r>
              <a:rPr lang="en-US" altLang="zh-CN" dirty="0" err="1" smtClean="0"/>
              <a:t>Minimongo</a:t>
            </a:r>
            <a:r>
              <a:rPr lang="zh-CN" altLang="en-US" dirty="0" smtClean="0"/>
              <a:t>是</a:t>
            </a:r>
            <a:r>
              <a:rPr lang="en-US" altLang="zh-CN" dirty="0" smtClean="0"/>
              <a:t>client</a:t>
            </a:r>
            <a:r>
              <a:rPr lang="zh-CN" altLang="en-US" dirty="0" smtClean="0"/>
              <a:t>端唯一可靠源数据</a:t>
            </a:r>
          </a:p>
          <a:p>
            <a:pPr marL="0" indent="0">
              <a:buNone/>
            </a:pPr>
            <a:r>
              <a:rPr lang="zh-CN" altLang="en-US" dirty="0" smtClean="0"/>
              <a:t>   </a:t>
            </a:r>
            <a:r>
              <a:rPr lang="en-US" altLang="zh-CN" dirty="0" smtClean="0"/>
              <a:t>meteor</a:t>
            </a:r>
            <a:r>
              <a:rPr lang="zh-CN" altLang="en-US" dirty="0" smtClean="0"/>
              <a:t>是唯一有效实现这一机制的框架，就和</a:t>
            </a:r>
            <a:r>
              <a:rPr lang="en-US" altLang="zh-CN" dirty="0" err="1" smtClean="0"/>
              <a:t>MongodB</a:t>
            </a:r>
            <a:r>
              <a:rPr lang="zh-CN" altLang="en-US" dirty="0" smtClean="0"/>
              <a:t>是</a:t>
            </a:r>
            <a:r>
              <a:rPr lang="en-US" altLang="zh-CN" dirty="0" smtClean="0"/>
              <a:t>server</a:t>
            </a:r>
            <a:r>
              <a:rPr lang="zh-CN" altLang="en-US" dirty="0" smtClean="0"/>
              <a:t>端唯一可靠数据源一样，</a:t>
            </a:r>
            <a:r>
              <a:rPr lang="en-US" altLang="zh-CN" dirty="0" err="1" smtClean="0"/>
              <a:t>minimongo</a:t>
            </a:r>
            <a:r>
              <a:rPr lang="zh-CN" altLang="en-US" dirty="0" smtClean="0"/>
              <a:t>是</a:t>
            </a:r>
            <a:r>
              <a:rPr lang="en-US" altLang="zh-CN" dirty="0" smtClean="0"/>
              <a:t>client</a:t>
            </a:r>
            <a:r>
              <a:rPr lang="zh-CN" altLang="en-US" dirty="0" smtClean="0"/>
              <a:t>端唯一可靠数据源。</a:t>
            </a:r>
          </a:p>
          <a:p>
            <a:r>
              <a:rPr kumimoji="1" lang="en-US" altLang="zh-CN" dirty="0" smtClean="0"/>
              <a:t>Client</a:t>
            </a:r>
            <a:r>
              <a:rPr kumimoji="1" lang="zh-CN" altLang="en-US" dirty="0" smtClean="0"/>
              <a:t>和</a:t>
            </a:r>
            <a:r>
              <a:rPr kumimoji="1" lang="en-US" altLang="zh-CN" dirty="0" smtClean="0"/>
              <a:t>server</a:t>
            </a:r>
            <a:r>
              <a:rPr kumimoji="1" lang="zh-CN" altLang="en-US" dirty="0" smtClean="0"/>
              <a:t>运行一样的</a:t>
            </a:r>
            <a:r>
              <a:rPr kumimoji="1" lang="en-US" altLang="zh-CN" dirty="0" smtClean="0"/>
              <a:t>queries</a:t>
            </a:r>
            <a:endParaRPr kumimoji="1" lang="zh-CN" altLang="en-US" dirty="0" smtClean="0"/>
          </a:p>
          <a:p>
            <a:pPr marL="0" indent="0">
              <a:buNone/>
            </a:pPr>
            <a:r>
              <a:rPr kumimoji="1" lang="zh-CN" altLang="en-US" dirty="0" smtClean="0"/>
              <a:t>   </a:t>
            </a:r>
            <a:r>
              <a:rPr kumimoji="1" lang="en-US" altLang="zh-CN" dirty="0" err="1" smtClean="0"/>
              <a:t>minimongo</a:t>
            </a:r>
            <a:r>
              <a:rPr kumimoji="1" lang="zh-CN" altLang="en-US" dirty="0" smtClean="0"/>
              <a:t>实现了一套和服务器端完全一致的数据库操作</a:t>
            </a:r>
            <a:r>
              <a:rPr kumimoji="1" lang="en-US" altLang="zh-CN" dirty="0" err="1" smtClean="0"/>
              <a:t>api</a:t>
            </a:r>
            <a:r>
              <a:rPr kumimoji="1" lang="zh-CN" altLang="en-US" dirty="0" smtClean="0"/>
              <a:t>。这样就可以在</a:t>
            </a:r>
            <a:r>
              <a:rPr kumimoji="1" lang="en-US" altLang="zh-CN" dirty="0" smtClean="0"/>
              <a:t>client</a:t>
            </a:r>
            <a:r>
              <a:rPr kumimoji="1" lang="zh-CN" altLang="en-US" dirty="0" smtClean="0"/>
              <a:t>和</a:t>
            </a:r>
            <a:r>
              <a:rPr kumimoji="1" lang="en-US" altLang="zh-CN" dirty="0" smtClean="0"/>
              <a:t>server</a:t>
            </a:r>
            <a:r>
              <a:rPr kumimoji="1" lang="zh-CN" altLang="en-US" dirty="0" smtClean="0"/>
              <a:t>端共享数据操作代码，也就共享了运行逻辑。</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42</a:t>
            </a:fld>
            <a:endParaRPr kumimoji="1" lang="zh-CN" altLang="en-US"/>
          </a:p>
        </p:txBody>
      </p:sp>
    </p:spTree>
    <p:extLst>
      <p:ext uri="{BB962C8B-B14F-4D97-AF65-F5344CB8AC3E}">
        <p14:creationId xmlns:p14="http://schemas.microsoft.com/office/powerpoint/2010/main" val="1944228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1" dirty="0" smtClean="0">
                <a:latin typeface="Lantinghei SC Demibold" charset="-122"/>
                <a:ea typeface="Lantinghei SC Demibold" charset="-122"/>
                <a:cs typeface="Lantinghei SC Demibold" charset="-122"/>
              </a:rPr>
              <a:t>所谓</a:t>
            </a:r>
            <a:r>
              <a:rPr kumimoji="1" lang="en-US" altLang="zh-CN" b="1" dirty="0" smtClean="0">
                <a:latin typeface="Lantinghei SC Demibold" charset="-122"/>
                <a:ea typeface="Lantinghei SC Demibold" charset="-122"/>
                <a:cs typeface="Lantinghei SC Demibold" charset="-122"/>
              </a:rPr>
              <a:t>CS</a:t>
            </a:r>
            <a:r>
              <a:rPr kumimoji="1" lang="zh-CN" altLang="en-US" b="1" dirty="0" smtClean="0">
                <a:latin typeface="Lantinghei SC Demibold" charset="-122"/>
                <a:ea typeface="Lantinghei SC Demibold" charset="-122"/>
                <a:cs typeface="Lantinghei SC Demibold" charset="-122"/>
              </a:rPr>
              <a:t>架构</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a:t>
            </a:fld>
            <a:endParaRPr kumimoji="1" lang="zh-CN" altLang="en-US"/>
          </a:p>
        </p:txBody>
      </p:sp>
    </p:spTree>
    <p:extLst>
      <p:ext uri="{BB962C8B-B14F-4D97-AF65-F5344CB8AC3E}">
        <p14:creationId xmlns:p14="http://schemas.microsoft.com/office/powerpoint/2010/main" val="860650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为了向</a:t>
            </a:r>
            <a:r>
              <a:rPr lang="en-US" altLang="zh-CN" dirty="0" smtClean="0"/>
              <a:t>client</a:t>
            </a:r>
            <a:r>
              <a:rPr lang="zh-CN" altLang="en-US" dirty="0" smtClean="0"/>
              <a:t>端</a:t>
            </a:r>
            <a:r>
              <a:rPr lang="en-US" altLang="zh-CN" dirty="0" err="1" smtClean="0"/>
              <a:t>minimongo</a:t>
            </a:r>
            <a:r>
              <a:rPr lang="zh-CN" altLang="en-US" dirty="0" smtClean="0"/>
              <a:t>填充数据，需要一套数据订阅机制，保持</a:t>
            </a:r>
            <a:r>
              <a:rPr lang="en-US" altLang="zh-CN" dirty="0" smtClean="0"/>
              <a:t>client</a:t>
            </a:r>
            <a:r>
              <a:rPr lang="zh-CN" altLang="en-US" dirty="0" smtClean="0"/>
              <a:t>和</a:t>
            </a:r>
            <a:r>
              <a:rPr lang="en-US" altLang="zh-CN" dirty="0" smtClean="0"/>
              <a:t>server</a:t>
            </a:r>
            <a:r>
              <a:rPr lang="zh-CN" altLang="en-US" dirty="0" smtClean="0"/>
              <a:t>同步更新。</a:t>
            </a:r>
          </a:p>
          <a:p>
            <a:pPr marL="0" indent="0">
              <a:buNone/>
            </a:pPr>
            <a:endParaRPr lang="zh-CN" altLang="en-US" dirty="0" smtClean="0"/>
          </a:p>
          <a:p>
            <a:r>
              <a:rPr lang="zh-CN" altLang="en-US" dirty="0" smtClean="0"/>
              <a:t>当</a:t>
            </a:r>
            <a:r>
              <a:rPr lang="en-US" altLang="zh-CN" dirty="0" smtClean="0"/>
              <a:t>client</a:t>
            </a:r>
            <a:r>
              <a:rPr lang="zh-CN" altLang="en-US" dirty="0" smtClean="0"/>
              <a:t>需要显示时，它可以从服务器端订阅数据放到</a:t>
            </a:r>
            <a:r>
              <a:rPr lang="en-US" altLang="zh-CN" dirty="0" err="1" smtClean="0"/>
              <a:t>minimongo</a:t>
            </a:r>
            <a:r>
              <a:rPr lang="zh-CN" altLang="en-US" dirty="0" smtClean="0"/>
              <a:t>里面。</a:t>
            </a:r>
            <a:r>
              <a:rPr lang="en-US" altLang="zh-CN" dirty="0" smtClean="0"/>
              <a:t>UI</a:t>
            </a:r>
            <a:r>
              <a:rPr lang="zh-CN" altLang="en-US" dirty="0" smtClean="0"/>
              <a:t>直接从</a:t>
            </a:r>
            <a:r>
              <a:rPr lang="en-US" altLang="zh-CN" dirty="0" err="1" smtClean="0"/>
              <a:t>minimongo</a:t>
            </a:r>
            <a:r>
              <a:rPr lang="zh-CN" altLang="en-US" dirty="0" smtClean="0"/>
              <a:t>获取数据显示。并相信这份数据和服务器端一样真实的。</a:t>
            </a:r>
          </a:p>
          <a:p>
            <a:endParaRPr lang="zh-CN" altLang="en-US" dirty="0" smtClean="0"/>
          </a:p>
          <a:p>
            <a:r>
              <a:rPr lang="en-US" altLang="zh-CN" dirty="0" smtClean="0"/>
              <a:t>Meteor</a:t>
            </a:r>
            <a:r>
              <a:rPr lang="zh-CN" altLang="en-US" dirty="0" smtClean="0"/>
              <a:t>的订阅有几个很好的特性</a:t>
            </a:r>
          </a:p>
          <a:p>
            <a:pPr lvl="1"/>
            <a:r>
              <a:rPr lang="zh-CN" altLang="en-US" dirty="0" smtClean="0"/>
              <a:t>冗余自消除。你不用担心有同一份数据被放置了</a:t>
            </a:r>
            <a:r>
              <a:rPr lang="en-US" altLang="zh-CN" dirty="0" smtClean="0"/>
              <a:t>2</a:t>
            </a:r>
            <a:r>
              <a:rPr lang="zh-CN" altLang="en-US" dirty="0" smtClean="0"/>
              <a:t>次。</a:t>
            </a:r>
          </a:p>
          <a:p>
            <a:pPr lvl="1"/>
            <a:r>
              <a:rPr kumimoji="1" lang="zh-CN" altLang="en-US" dirty="0" smtClean="0"/>
              <a:t>实时更新。不需要手工更新，只要</a:t>
            </a:r>
            <a:r>
              <a:rPr kumimoji="1" lang="en-US" altLang="zh-CN" dirty="0" smtClean="0"/>
              <a:t>server</a:t>
            </a:r>
            <a:r>
              <a:rPr kumimoji="1" lang="zh-CN" altLang="en-US" dirty="0" smtClean="0"/>
              <a:t>数据发生了更新，就会自动</a:t>
            </a:r>
            <a:r>
              <a:rPr kumimoji="1" lang="en-US" altLang="zh-CN" dirty="0" smtClean="0"/>
              <a:t>push</a:t>
            </a:r>
            <a:r>
              <a:rPr kumimoji="1" lang="zh-CN" altLang="en-US" dirty="0" smtClean="0"/>
              <a:t>到</a:t>
            </a:r>
            <a:r>
              <a:rPr kumimoji="1" lang="en-US" altLang="zh-CN" dirty="0" smtClean="0"/>
              <a:t>client</a:t>
            </a:r>
            <a:r>
              <a:rPr kumimoji="1" lang="zh-CN" altLang="en-US" dirty="0" smtClean="0"/>
              <a:t>端。</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43</a:t>
            </a:fld>
            <a:endParaRPr kumimoji="1" lang="zh-CN" altLang="en-US"/>
          </a:p>
        </p:txBody>
      </p:sp>
    </p:spTree>
    <p:extLst>
      <p:ext uri="{BB962C8B-B14F-4D97-AF65-F5344CB8AC3E}">
        <p14:creationId xmlns:p14="http://schemas.microsoft.com/office/powerpoint/2010/main" val="2074152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计算不正确的可能性：</a:t>
            </a:r>
          </a:p>
          <a:p>
            <a:pPr marL="171450" indent="-171450">
              <a:buFont typeface="Arial" charset="0"/>
              <a:buChar char="•"/>
            </a:pPr>
            <a:r>
              <a:rPr lang="zh-CN" altLang="en-US" sz="1200" b="0" i="0" kern="1200" dirty="0" smtClean="0">
                <a:solidFill>
                  <a:schemeClr val="tx1"/>
                </a:solidFill>
                <a:effectLst/>
                <a:latin typeface="+mn-lt"/>
                <a:ea typeface="+mn-ea"/>
                <a:cs typeface="+mn-cs"/>
              </a:rPr>
              <a:t>信息不足</a:t>
            </a:r>
          </a:p>
          <a:p>
            <a:pPr marL="171450" indent="-171450">
              <a:buFont typeface="Arial" charset="0"/>
              <a:buChar char="•"/>
            </a:pPr>
            <a:r>
              <a:rPr lang="zh-CN" altLang="en-US" sz="1200" b="0" i="0" kern="1200" dirty="0" smtClean="0">
                <a:solidFill>
                  <a:schemeClr val="tx1"/>
                </a:solidFill>
                <a:effectLst/>
                <a:latin typeface="+mn-lt"/>
                <a:ea typeface="+mn-ea"/>
                <a:cs typeface="+mn-cs"/>
              </a:rPr>
              <a:t>权限不够</a:t>
            </a:r>
          </a:p>
          <a:p>
            <a:pPr marL="171450" indent="-171450">
              <a:buFont typeface="Arial" charset="0"/>
              <a:buChar char="•"/>
            </a:pPr>
            <a:r>
              <a:rPr lang="zh-CN" altLang="en-US" sz="1200" b="0" i="0" kern="1200" dirty="0" smtClean="0">
                <a:solidFill>
                  <a:schemeClr val="tx1"/>
                </a:solidFill>
                <a:effectLst/>
                <a:latin typeface="+mn-lt"/>
                <a:ea typeface="+mn-ea"/>
                <a:cs typeface="+mn-cs"/>
              </a:rPr>
              <a:t>别人做了</a:t>
            </a:r>
            <a:r>
              <a:rPr lang="en-US" altLang="zh-CN" sz="1200" b="0" i="0" kern="1200" dirty="0" smtClean="0">
                <a:solidFill>
                  <a:schemeClr val="tx1"/>
                </a:solidFill>
                <a:effectLst/>
                <a:latin typeface="+mn-lt"/>
                <a:ea typeface="+mn-ea"/>
                <a:cs typeface="+mn-cs"/>
              </a:rPr>
              <a:t>update</a:t>
            </a:r>
            <a:endParaRPr lang="zh-CN" altLang="en-US" sz="1200" b="0" i="0" kern="1200" dirty="0" smtClean="0">
              <a:solidFill>
                <a:schemeClr val="tx1"/>
              </a:solidFill>
              <a:effectLst/>
              <a:latin typeface="+mn-lt"/>
              <a:ea typeface="+mn-ea"/>
              <a:cs typeface="+mn-cs"/>
            </a:endParaRPr>
          </a:p>
          <a:p>
            <a:pPr marL="171450" indent="-171450">
              <a:buFont typeface="Arial" charset="0"/>
              <a:buChar char="•"/>
            </a:pPr>
            <a:r>
              <a:rPr lang="zh-CN" altLang="en-US" sz="1200" b="0" i="0" kern="1200" dirty="0" smtClean="0">
                <a:solidFill>
                  <a:schemeClr val="tx1"/>
                </a:solidFill>
                <a:effectLst/>
                <a:latin typeface="+mn-lt"/>
                <a:ea typeface="+mn-ea"/>
                <a:cs typeface="+mn-cs"/>
              </a:rPr>
              <a:t>客户端代码被篡改</a:t>
            </a:r>
          </a:p>
          <a:p>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pPr marL="0" indent="0">
              <a:buNone/>
            </a:pPr>
            <a:r>
              <a:rPr kumimoji="1" lang="zh-CN" altLang="en-US" dirty="0" smtClean="0"/>
              <a:t>为了解决</a:t>
            </a:r>
            <a:r>
              <a:rPr kumimoji="1" lang="en-US" altLang="zh-CN" dirty="0" smtClean="0"/>
              <a:t>client</a:t>
            </a:r>
            <a:r>
              <a:rPr kumimoji="1" lang="zh-CN" altLang="en-US" dirty="0" smtClean="0"/>
              <a:t>和</a:t>
            </a:r>
            <a:r>
              <a:rPr kumimoji="1" lang="en-US" altLang="zh-CN" dirty="0" smtClean="0"/>
              <a:t>server</a:t>
            </a:r>
            <a:r>
              <a:rPr kumimoji="1" lang="zh-CN" altLang="en-US" dirty="0" smtClean="0"/>
              <a:t>不一致的问题，需要用真实数据做一个比对。</a:t>
            </a:r>
          </a:p>
          <a:p>
            <a:r>
              <a:rPr kumimoji="1" lang="en-US" altLang="zh-CN" dirty="0" smtClean="0"/>
              <a:t>Client</a:t>
            </a:r>
            <a:r>
              <a:rPr kumimoji="1" lang="zh-CN" altLang="en-US" dirty="0" smtClean="0"/>
              <a:t>会预测结果，大多数都会正确，但是不一定完全正确。</a:t>
            </a:r>
          </a:p>
          <a:p>
            <a:r>
              <a:rPr kumimoji="1" lang="zh-CN" altLang="en-US" dirty="0" smtClean="0"/>
              <a:t>也许你认为直接用</a:t>
            </a:r>
            <a:r>
              <a:rPr kumimoji="1" lang="en-US" altLang="zh-CN" dirty="0" smtClean="0"/>
              <a:t>server</a:t>
            </a:r>
            <a:r>
              <a:rPr kumimoji="1" lang="zh-CN" altLang="en-US" dirty="0" smtClean="0"/>
              <a:t>端覆盖</a:t>
            </a:r>
            <a:r>
              <a:rPr kumimoji="1" lang="en-US" altLang="zh-CN" dirty="0" smtClean="0"/>
              <a:t>client</a:t>
            </a:r>
            <a:r>
              <a:rPr kumimoji="1" lang="zh-CN" altLang="en-US" dirty="0" smtClean="0"/>
              <a:t>端就可以了，但是有时会比较困难，特别是多个用户并发操作的时候。</a:t>
            </a:r>
          </a:p>
          <a:p>
            <a:r>
              <a:rPr kumimoji="1" lang="zh-CN" altLang="en-US" dirty="0" smtClean="0"/>
              <a:t>这时可以用</a:t>
            </a:r>
            <a:r>
              <a:rPr kumimoji="1" lang="en-US" altLang="zh-CN" dirty="0" smtClean="0"/>
              <a:t>Methods</a:t>
            </a:r>
            <a:endParaRPr kumimoji="1" lang="zh-CN" altLang="en-US" dirty="0" smtClean="0"/>
          </a:p>
          <a:p>
            <a:r>
              <a:rPr kumimoji="1" lang="en-US" altLang="zh-CN" dirty="0" smtClean="0"/>
              <a:t>Method</a:t>
            </a:r>
            <a:r>
              <a:rPr kumimoji="1" lang="zh-CN" altLang="en-US" dirty="0" smtClean="0"/>
              <a:t>是一个函数，在</a:t>
            </a:r>
            <a:r>
              <a:rPr kumimoji="1" lang="en-US" altLang="zh-CN" dirty="0" smtClean="0"/>
              <a:t>client</a:t>
            </a:r>
            <a:r>
              <a:rPr kumimoji="1" lang="zh-CN" altLang="en-US" dirty="0" smtClean="0"/>
              <a:t>他针对</a:t>
            </a:r>
            <a:r>
              <a:rPr kumimoji="1" lang="en-US" altLang="zh-CN" dirty="0" err="1" smtClean="0"/>
              <a:t>minimongo</a:t>
            </a:r>
            <a:r>
              <a:rPr kumimoji="1" lang="zh-CN" altLang="en-US" dirty="0" smtClean="0"/>
              <a:t>运行，在</a:t>
            </a:r>
            <a:r>
              <a:rPr kumimoji="1" lang="en-US" altLang="zh-CN" dirty="0" smtClean="0"/>
              <a:t>server</a:t>
            </a:r>
            <a:r>
              <a:rPr kumimoji="1" lang="zh-CN" altLang="en-US" dirty="0" smtClean="0"/>
              <a:t>他针对</a:t>
            </a:r>
            <a:r>
              <a:rPr kumimoji="1" lang="en-US" altLang="zh-CN" dirty="0" err="1" smtClean="0"/>
              <a:t>MongodB</a:t>
            </a:r>
            <a:r>
              <a:rPr kumimoji="1" lang="zh-CN" altLang="en-US" dirty="0" smtClean="0"/>
              <a:t>运行。</a:t>
            </a:r>
          </a:p>
          <a:p>
            <a:r>
              <a:rPr kumimoji="1" lang="zh-CN" altLang="en-US" dirty="0" smtClean="0"/>
              <a:t>任何在客户端的修改都被记录了，如果和服务器端数据不一致，会自动回滚</a:t>
            </a:r>
            <a:r>
              <a:rPr kumimoji="1" lang="en-US" altLang="zh-CN" dirty="0" smtClean="0"/>
              <a:t>(roll</a:t>
            </a:r>
            <a:r>
              <a:rPr kumimoji="1" lang="zh-CN" altLang="en-US" dirty="0" smtClean="0"/>
              <a:t> </a:t>
            </a:r>
            <a:r>
              <a:rPr kumimoji="1" lang="en-US" altLang="zh-CN" dirty="0" smtClean="0"/>
              <a:t>back)</a:t>
            </a:r>
            <a:r>
              <a:rPr kumimoji="1" lang="zh-CN" altLang="en-US" dirty="0" smtClean="0"/>
              <a:t>。最终达到数据一致的效果。</a:t>
            </a:r>
          </a:p>
          <a:p>
            <a:endParaRPr lang="zh-CN" altLang="en-US"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44</a:t>
            </a:fld>
            <a:endParaRPr kumimoji="1" lang="zh-CN" altLang="en-US"/>
          </a:p>
        </p:txBody>
      </p:sp>
    </p:spTree>
    <p:extLst>
      <p:ext uri="{BB962C8B-B14F-4D97-AF65-F5344CB8AC3E}">
        <p14:creationId xmlns:p14="http://schemas.microsoft.com/office/powerpoint/2010/main" val="435898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Meteor </a:t>
            </a:r>
            <a:r>
              <a:rPr lang="en-US" altLang="zh-CN" sz="1200" b="0" i="0" kern="1200" dirty="0" err="1" smtClean="0">
                <a:solidFill>
                  <a:schemeClr val="tx1"/>
                </a:solidFill>
                <a:effectLst/>
                <a:latin typeface="+mn-lt"/>
                <a:ea typeface="+mn-ea"/>
                <a:cs typeface="+mn-cs"/>
              </a:rPr>
              <a:t>Livequery</a:t>
            </a:r>
            <a:r>
              <a:rPr lang="en-US" altLang="zh-CN" sz="1200" b="0" i="0" kern="1200" dirty="0" smtClean="0">
                <a:solidFill>
                  <a:schemeClr val="tx1"/>
                </a:solidFill>
                <a:effectLst/>
                <a:latin typeface="+mn-lt"/>
                <a:ea typeface="+mn-ea"/>
                <a:cs typeface="+mn-cs"/>
              </a:rPr>
              <a:t> is a family of live database connectors. These connectors let you perform "live queries" against your favorite database: queries that not only return the result of the query at the time it is made, but that then go on to return a stream of create, update, and delete messages that inform you of any changes to the result of the query as time passes.</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45</a:t>
            </a:fld>
            <a:endParaRPr kumimoji="1" lang="zh-CN" altLang="en-US"/>
          </a:p>
        </p:txBody>
      </p:sp>
    </p:spTree>
    <p:extLst>
      <p:ext uri="{BB962C8B-B14F-4D97-AF65-F5344CB8AC3E}">
        <p14:creationId xmlns:p14="http://schemas.microsoft.com/office/powerpoint/2010/main" val="575247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base">
              <a:buNone/>
            </a:pPr>
            <a:r>
              <a:rPr lang="zh-CN" altLang="en-US" dirty="0" smtClean="0">
                <a:latin typeface="Lantinghei SC Extralight" charset="-122"/>
                <a:ea typeface="Lantinghei SC Extralight" charset="-122"/>
                <a:cs typeface="Lantinghei SC Extralight" charset="-122"/>
              </a:rPr>
              <a:t>现代应用里面，一般都不会有刷新按钮，程序动态倾听数据库的和变化，一旦</a:t>
            </a:r>
            <a:r>
              <a:rPr lang="en-US" altLang="zh-CN" dirty="0" smtClean="0">
                <a:latin typeface="Lantinghei SC Extralight" charset="-122"/>
                <a:ea typeface="Lantinghei SC Extralight" charset="-122"/>
                <a:cs typeface="Lantinghei SC Extralight" charset="-122"/>
              </a:rPr>
              <a:t>server</a:t>
            </a:r>
            <a:r>
              <a:rPr lang="zh-CN" altLang="en-US" dirty="0" smtClean="0">
                <a:latin typeface="Lantinghei SC Extralight" charset="-122"/>
                <a:ea typeface="Lantinghei SC Extralight" charset="-122"/>
                <a:cs typeface="Lantinghei SC Extralight" charset="-122"/>
              </a:rPr>
              <a:t>数据发生变化，需要能够实时获得最新成果。</a:t>
            </a:r>
          </a:p>
          <a:p>
            <a:pPr marL="0" indent="0" fontAlgn="base">
              <a:buNone/>
            </a:pPr>
            <a:r>
              <a:rPr lang="zh-CN" altLang="en-US" dirty="0" smtClean="0">
                <a:latin typeface="Lantinghei SC Extralight" charset="-122"/>
                <a:ea typeface="Lantinghei SC Extralight" charset="-122"/>
                <a:cs typeface="Lantinghei SC Extralight" charset="-122"/>
              </a:rPr>
              <a:t>数据库查询也不是一个单词的查询，</a:t>
            </a:r>
          </a:p>
          <a:p>
            <a:pPr fontAlgn="base"/>
            <a:r>
              <a:rPr lang="zh-CN" altLang="en-US" dirty="0" smtClean="0">
                <a:latin typeface="Lantinghei SC Extralight" charset="-122"/>
                <a:ea typeface="Lantinghei SC Extralight" charset="-122"/>
                <a:cs typeface="Lantinghei SC Extralight" charset="-122"/>
              </a:rPr>
              <a:t>一旦数据发生变化，服务器端要通知客户端 </a:t>
            </a:r>
          </a:p>
          <a:p>
            <a:pPr fontAlgn="base"/>
            <a:r>
              <a:rPr lang="en-US" altLang="zh-CN" dirty="0" err="1" smtClean="0">
                <a:latin typeface="Lantinghei SC Extralight" charset="-122"/>
                <a:ea typeface="Lantinghei SC Extralight" charset="-122"/>
                <a:cs typeface="Lantinghei SC Extralight" charset="-122"/>
              </a:rPr>
              <a:t>MongodB</a:t>
            </a:r>
            <a:r>
              <a:rPr lang="zh-CN" altLang="en-US" dirty="0" smtClean="0">
                <a:latin typeface="Lantinghei SC Extralight" charset="-122"/>
                <a:ea typeface="Lantinghei SC Extralight" charset="-122"/>
                <a:cs typeface="Lantinghei SC Extralight" charset="-122"/>
              </a:rPr>
              <a:t>，</a:t>
            </a:r>
            <a:r>
              <a:rPr lang="en-US" altLang="zh-CN" dirty="0" smtClean="0">
                <a:latin typeface="Lantinghei SC Extralight" charset="-122"/>
                <a:ea typeface="Lantinghei SC Extralight" charset="-122"/>
                <a:cs typeface="Lantinghei SC Extralight" charset="-122"/>
              </a:rPr>
              <a:t>MySQL</a:t>
            </a:r>
            <a:r>
              <a:rPr lang="zh-CN" altLang="en-US" dirty="0" smtClean="0">
                <a:latin typeface="Lantinghei SC Extralight" charset="-122"/>
                <a:ea typeface="Lantinghei SC Extralight" charset="-122"/>
                <a:cs typeface="Lantinghei SC Extralight" charset="-122"/>
              </a:rPr>
              <a:t>都不具备这样的功能，只提供静态查找  </a:t>
            </a:r>
          </a:p>
          <a:p>
            <a:pPr fontAlgn="base"/>
            <a:r>
              <a:rPr lang="zh-CN" altLang="en-US" dirty="0" smtClean="0">
                <a:latin typeface="Lantinghei SC Extralight" charset="-122"/>
                <a:ea typeface="Lantinghei SC Extralight" charset="-122"/>
                <a:cs typeface="Lantinghei SC Extralight" charset="-122"/>
              </a:rPr>
              <a:t>我们如何将一个传统</a:t>
            </a:r>
            <a:r>
              <a:rPr lang="en-US" altLang="zh-CN" dirty="0" smtClean="0">
                <a:latin typeface="Lantinghei SC Extralight" charset="-122"/>
                <a:ea typeface="Lantinghei SC Extralight" charset="-122"/>
                <a:cs typeface="Lantinghei SC Extralight" charset="-122"/>
              </a:rPr>
              <a:t>Database</a:t>
            </a:r>
            <a:r>
              <a:rPr lang="zh-CN" altLang="en-US" dirty="0" smtClean="0">
                <a:latin typeface="Lantinghei SC Extralight" charset="-122"/>
                <a:ea typeface="Lantinghei SC Extralight" charset="-122"/>
                <a:cs typeface="Lantinghei SC Extralight" charset="-122"/>
              </a:rPr>
              <a:t>转化为一个实时</a:t>
            </a:r>
            <a:r>
              <a:rPr lang="en-US" altLang="zh-CN" dirty="0" smtClean="0">
                <a:latin typeface="Lantinghei SC Extralight" charset="-122"/>
                <a:ea typeface="Lantinghei SC Extralight" charset="-122"/>
                <a:cs typeface="Lantinghei SC Extralight" charset="-122"/>
              </a:rPr>
              <a:t>Database</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46</a:t>
            </a:fld>
            <a:endParaRPr kumimoji="1" lang="zh-CN" altLang="en-US"/>
          </a:p>
        </p:txBody>
      </p:sp>
    </p:spTree>
    <p:extLst>
      <p:ext uri="{BB962C8B-B14F-4D97-AF65-F5344CB8AC3E}">
        <p14:creationId xmlns:p14="http://schemas.microsoft.com/office/powerpoint/2010/main" val="1102191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介绍</a:t>
            </a:r>
            <a:r>
              <a:rPr kumimoji="1" lang="en-US" altLang="zh-CN" dirty="0" err="1" smtClean="0"/>
              <a:t>ddp</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51</a:t>
            </a:fld>
            <a:endParaRPr kumimoji="1" lang="zh-CN" altLang="en-US"/>
          </a:p>
        </p:txBody>
      </p:sp>
    </p:spTree>
    <p:extLst>
      <p:ext uri="{BB962C8B-B14F-4D97-AF65-F5344CB8AC3E}">
        <p14:creationId xmlns:p14="http://schemas.microsoft.com/office/powerpoint/2010/main" val="859961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r>
              <a:rPr kumimoji="1" lang="en-US" altLang="zh-CN" dirty="0" smtClean="0"/>
              <a:t>HTTP</a:t>
            </a:r>
            <a:r>
              <a:rPr kumimoji="1" lang="zh-CN" altLang="en-US" dirty="0" smtClean="0"/>
              <a:t>是一个</a:t>
            </a:r>
            <a:r>
              <a:rPr kumimoji="1" lang="en-US" altLang="zh-CN" dirty="0" smtClean="0"/>
              <a:t>Request/Respond</a:t>
            </a:r>
            <a:r>
              <a:rPr kumimoji="1" lang="zh-CN" altLang="en-US" dirty="0" smtClean="0"/>
              <a:t>的单向协议</a:t>
            </a:r>
          </a:p>
          <a:p>
            <a:r>
              <a:rPr kumimoji="1" lang="zh-CN" altLang="en-US" dirty="0" smtClean="0"/>
              <a:t>我们唯一能够做的就是请求（</a:t>
            </a:r>
            <a:r>
              <a:rPr kumimoji="1" lang="en-US" altLang="zh-CN" dirty="0" smtClean="0"/>
              <a:t>GET,POST...</a:t>
            </a:r>
            <a:r>
              <a:rPr kumimoji="1" lang="zh-CN" altLang="en-US" dirty="0" smtClean="0"/>
              <a:t>）并等待回复。（这种设计原始只是用来获得</a:t>
            </a:r>
            <a:r>
              <a:rPr kumimoji="1" lang="en-US" altLang="zh-CN" dirty="0" smtClean="0"/>
              <a:t>document</a:t>
            </a:r>
            <a:r>
              <a:rPr kumimoji="1" lang="zh-CN" altLang="en-US" dirty="0" smtClean="0"/>
              <a:t>的）* 我们无法从</a:t>
            </a:r>
            <a:r>
              <a:rPr kumimoji="1" lang="en-US" altLang="zh-CN" dirty="0" smtClean="0"/>
              <a:t>server</a:t>
            </a:r>
            <a:r>
              <a:rPr kumimoji="1" lang="zh-CN" altLang="en-US" dirty="0" smtClean="0"/>
              <a:t>往</a:t>
            </a:r>
            <a:r>
              <a:rPr kumimoji="1" lang="en-US" altLang="zh-CN" dirty="0" smtClean="0"/>
              <a:t>client</a:t>
            </a:r>
            <a:r>
              <a:rPr kumimoji="1" lang="zh-CN" altLang="en-US" dirty="0" smtClean="0"/>
              <a:t>主动发送数据</a:t>
            </a: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53</a:t>
            </a:fld>
            <a:endParaRPr kumimoji="1" lang="zh-CN" altLang="en-US"/>
          </a:p>
        </p:txBody>
      </p:sp>
    </p:spTree>
    <p:extLst>
      <p:ext uri="{BB962C8B-B14F-4D97-AF65-F5344CB8AC3E}">
        <p14:creationId xmlns:p14="http://schemas.microsoft.com/office/powerpoint/2010/main" val="1425400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56</a:t>
            </a:fld>
            <a:endParaRPr kumimoji="1" lang="zh-CN" altLang="en-US"/>
          </a:p>
        </p:txBody>
      </p:sp>
    </p:spTree>
    <p:extLst>
      <p:ext uri="{BB962C8B-B14F-4D97-AF65-F5344CB8AC3E}">
        <p14:creationId xmlns:p14="http://schemas.microsoft.com/office/powerpoint/2010/main" val="65356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所谓</a:t>
            </a:r>
            <a:r>
              <a:rPr kumimoji="1" lang="en-US" altLang="zh-CN" dirty="0" err="1" smtClean="0"/>
              <a:t>bs</a:t>
            </a:r>
            <a:r>
              <a:rPr kumimoji="1" lang="zh-CN" altLang="en-US" dirty="0" smtClean="0"/>
              <a:t>架构</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5</a:t>
            </a:fld>
            <a:endParaRPr kumimoji="1" lang="zh-CN" altLang="en-US"/>
          </a:p>
        </p:txBody>
      </p:sp>
    </p:spTree>
    <p:extLst>
      <p:ext uri="{BB962C8B-B14F-4D97-AF65-F5344CB8AC3E}">
        <p14:creationId xmlns:p14="http://schemas.microsoft.com/office/powerpoint/2010/main" val="1374327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6</a:t>
            </a:fld>
            <a:endParaRPr kumimoji="1" lang="zh-CN" altLang="en-US"/>
          </a:p>
        </p:txBody>
      </p:sp>
    </p:spTree>
    <p:extLst>
      <p:ext uri="{BB962C8B-B14F-4D97-AF65-F5344CB8AC3E}">
        <p14:creationId xmlns:p14="http://schemas.microsoft.com/office/powerpoint/2010/main" val="112517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飞速略过</a:t>
            </a:r>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7</a:t>
            </a:fld>
            <a:endParaRPr kumimoji="1" lang="zh-CN" altLang="en-US"/>
          </a:p>
        </p:txBody>
      </p:sp>
    </p:spTree>
    <p:extLst>
      <p:ext uri="{BB962C8B-B14F-4D97-AF65-F5344CB8AC3E}">
        <p14:creationId xmlns:p14="http://schemas.microsoft.com/office/powerpoint/2010/main" val="122195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8</a:t>
            </a:fld>
            <a:endParaRPr kumimoji="1" lang="zh-CN" altLang="en-US"/>
          </a:p>
        </p:txBody>
      </p:sp>
    </p:spTree>
    <p:extLst>
      <p:ext uri="{BB962C8B-B14F-4D97-AF65-F5344CB8AC3E}">
        <p14:creationId xmlns:p14="http://schemas.microsoft.com/office/powerpoint/2010/main" val="10213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latin typeface="Lantinghei SC Extralight" charset="-122"/>
                <a:ea typeface="Lantinghei SC Extralight" charset="-122"/>
                <a:cs typeface="Lantinghei SC Extralight" charset="-122"/>
              </a:rPr>
              <a:t>问题</a:t>
            </a:r>
            <a:endParaRPr kumimoji="1" lang="en-US" altLang="zh-CN" dirty="0" smtClean="0">
              <a:latin typeface="Lantinghei SC Extralight" charset="-122"/>
              <a:ea typeface="Lantinghei SC Extralight" charset="-122"/>
              <a:cs typeface="Lantinghei SC Extralight" charset="-122"/>
            </a:endParaRPr>
          </a:p>
          <a:p>
            <a:pPr lvl="1"/>
            <a:r>
              <a:rPr kumimoji="1" lang="zh-CN" altLang="en-US" dirty="0" smtClean="0">
                <a:latin typeface="Lantinghei SC Extralight" charset="-122"/>
                <a:ea typeface="Lantinghei SC Extralight" charset="-122"/>
                <a:cs typeface="Lantinghei SC Extralight" charset="-122"/>
              </a:rPr>
              <a:t>长开发周期</a:t>
            </a:r>
          </a:p>
          <a:p>
            <a:pPr lvl="1"/>
            <a:r>
              <a:rPr kumimoji="1" lang="zh-CN" altLang="en-US" dirty="0" smtClean="0">
                <a:latin typeface="Lantinghei SC Extralight" charset="-122"/>
                <a:ea typeface="Lantinghei SC Extralight" charset="-122"/>
                <a:cs typeface="Lantinghei SC Extralight" charset="-122"/>
              </a:rPr>
              <a:t>不敏捷</a:t>
            </a:r>
          </a:p>
          <a:p>
            <a:pPr lvl="1"/>
            <a:r>
              <a:rPr kumimoji="1" lang="zh-CN" altLang="en-US" dirty="0" smtClean="0">
                <a:latin typeface="Lantinghei SC Extralight" charset="-122"/>
                <a:ea typeface="Lantinghei SC Extralight" charset="-122"/>
                <a:cs typeface="Lantinghei SC Extralight" charset="-122"/>
              </a:rPr>
              <a:t>技术沟通成本高</a:t>
            </a:r>
          </a:p>
          <a:p>
            <a:pPr lvl="1"/>
            <a:r>
              <a:rPr kumimoji="1" lang="zh-CN" altLang="en-US" dirty="0" smtClean="0">
                <a:latin typeface="Lantinghei SC Extralight" charset="-122"/>
                <a:ea typeface="Lantinghei SC Extralight" charset="-122"/>
                <a:cs typeface="Lantinghei SC Extralight" charset="-122"/>
              </a:rPr>
              <a:t>难以移动化</a:t>
            </a:r>
          </a:p>
          <a:p>
            <a:pPr lvl="1"/>
            <a:endParaRPr kumimoji="1" lang="en-US" altLang="zh-CN" dirty="0" smtClean="0">
              <a:latin typeface="Lantinghei SC Extralight" charset="-122"/>
              <a:ea typeface="Lantinghei SC Extralight" charset="-122"/>
              <a:cs typeface="Lantinghei SC Extralight" charset="-122"/>
            </a:endParaRPr>
          </a:p>
          <a:p>
            <a:r>
              <a:rPr kumimoji="1" lang="zh-CN" altLang="en-US" dirty="0" smtClean="0">
                <a:latin typeface="Lantinghei SC Extralight" charset="-122"/>
                <a:ea typeface="Lantinghei SC Extralight" charset="-122"/>
                <a:cs typeface="Lantinghei SC Extralight" charset="-122"/>
              </a:rPr>
              <a:t>根本原因	</a:t>
            </a:r>
          </a:p>
          <a:p>
            <a:pPr lvl="1"/>
            <a:r>
              <a:rPr kumimoji="1" lang="en-US" altLang="zh-CN" dirty="0" smtClean="0">
                <a:latin typeface="Lantinghei SC Extralight" charset="-122"/>
                <a:ea typeface="Lantinghei SC Extralight" charset="-122"/>
                <a:cs typeface="Lantinghei SC Extralight" charset="-122"/>
              </a:rPr>
              <a:t>Wrong Model</a:t>
            </a:r>
            <a:endParaRPr kumimoji="1" lang="zh-CN" altLang="en-US" dirty="0" smtClean="0">
              <a:latin typeface="Lantinghei SC Extralight" charset="-122"/>
              <a:ea typeface="Lantinghei SC Extralight" charset="-122"/>
              <a:cs typeface="Lantinghei SC Extralight" charset="-122"/>
            </a:endParaRPr>
          </a:p>
          <a:p>
            <a:pPr lvl="1"/>
            <a:r>
              <a:rPr kumimoji="1" lang="zh-CN" altLang="en-US" dirty="0" smtClean="0">
                <a:latin typeface="Lantinghei SC Extralight" charset="-122"/>
                <a:ea typeface="Lantinghei SC Extralight" charset="-122"/>
                <a:cs typeface="Lantinghei SC Extralight" charset="-122"/>
              </a:rPr>
              <a:t>基础架构问题</a:t>
            </a:r>
          </a:p>
          <a:p>
            <a:pPr lvl="1"/>
            <a:r>
              <a:rPr kumimoji="1" lang="en-US" altLang="zh-CN" dirty="0" smtClean="0">
                <a:latin typeface="Lantinghei SC Extralight" charset="-122"/>
                <a:ea typeface="Lantinghei SC Extralight" charset="-122"/>
                <a:cs typeface="Lantinghei SC Extralight" charset="-122"/>
              </a:rPr>
              <a:t>Client Computing</a:t>
            </a:r>
            <a:endParaRPr kumimoji="1" lang="zh-CN" altLang="en-US" dirty="0" smtClean="0">
              <a:latin typeface="Lantinghei SC Extralight" charset="-122"/>
              <a:ea typeface="Lantinghei SC Extralight" charset="-122"/>
              <a:cs typeface="Lantinghei SC Extralight" charset="-122"/>
            </a:endParaRPr>
          </a:p>
          <a:p>
            <a:endParaRPr kumimoji="1" lang="zh-CN" altLang="en-US" dirty="0"/>
          </a:p>
        </p:txBody>
      </p:sp>
      <p:sp>
        <p:nvSpPr>
          <p:cNvPr id="4" name="幻灯片编号占位符 3"/>
          <p:cNvSpPr>
            <a:spLocks noGrp="1"/>
          </p:cNvSpPr>
          <p:nvPr>
            <p:ph type="sldNum" sz="quarter" idx="10"/>
          </p:nvPr>
        </p:nvSpPr>
        <p:spPr/>
        <p:txBody>
          <a:bodyPr/>
          <a:lstStyle/>
          <a:p>
            <a:fld id="{7214DB0B-A196-D64A-8CFA-C03FF99F9661}" type="slidenum">
              <a:rPr kumimoji="1" lang="zh-CN" altLang="en-US" smtClean="0"/>
              <a:t>11</a:t>
            </a:fld>
            <a:endParaRPr kumimoji="1" lang="zh-CN" altLang="en-US"/>
          </a:p>
        </p:txBody>
      </p:sp>
    </p:spTree>
    <p:extLst>
      <p:ext uri="{BB962C8B-B14F-4D97-AF65-F5344CB8AC3E}">
        <p14:creationId xmlns:p14="http://schemas.microsoft.com/office/powerpoint/2010/main" val="1005660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093454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4057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431996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454547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98028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9881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78936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885538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979193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934878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94FB9D-2017-4D45-8491-99D6E9599AB7}" type="datetimeFigureOut">
              <a:rPr kumimoji="1" lang="zh-CN" altLang="en-US" smtClean="0"/>
              <a:t>16/1/30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657301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4FB9D-2017-4D45-8491-99D6E9599AB7}" type="datetimeFigureOut">
              <a:rPr kumimoji="1" lang="zh-CN" altLang="en-US" smtClean="0"/>
              <a:t>16/1/30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B6E293-D4A8-814D-B4D7-4AE2C38D6404}" type="slidenum">
              <a:rPr kumimoji="1" lang="zh-CN" altLang="en-US" smtClean="0"/>
              <a:t>‹#›</a:t>
            </a:fld>
            <a:endParaRPr kumimoji="1" lang="zh-CN" altLang="en-US"/>
          </a:p>
        </p:txBody>
      </p:sp>
    </p:spTree>
    <p:extLst>
      <p:ext uri="{BB962C8B-B14F-4D97-AF65-F5344CB8AC3E}">
        <p14:creationId xmlns:p14="http://schemas.microsoft.com/office/powerpoint/2010/main" val="1729985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howcases/web-application-frameworks" TargetMode="External"/><Relationship Id="rId4"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tmospherejs.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9325" y="5217875"/>
            <a:ext cx="7164489"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Discover</a:t>
            </a:r>
            <a:r>
              <a:rPr kumimoji="1" lang="zh-CN" altLang="en-US" sz="7200" b="1" dirty="0" smtClean="0">
                <a:solidFill>
                  <a:srgbClr val="C8595F"/>
                </a:solidFill>
                <a:latin typeface="Helvetica Neue Condensed Black" charset="0"/>
                <a:ea typeface="Helvetica Neue Condensed Black" charset="0"/>
                <a:cs typeface="Helvetica Neue Condensed Black" charset="0"/>
              </a:rPr>
              <a:t> </a:t>
            </a:r>
            <a:r>
              <a:rPr kumimoji="1" lang="en-US" altLang="zh-CN" sz="7200" b="1" dirty="0" smtClean="0">
                <a:solidFill>
                  <a:srgbClr val="C8595F"/>
                </a:solidFill>
                <a:latin typeface="Helvetica Neue Condensed Black" charset="0"/>
                <a:ea typeface="Helvetica Neue Condensed Black" charset="0"/>
                <a:cs typeface="Helvetica Neue Condensed Black" charset="0"/>
              </a:rPr>
              <a:t>Meteor</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205612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技术改进方向</a:t>
            </a:r>
            <a:endParaRPr kumimoji="1" lang="zh-CN" altLang="en-US" b="1" dirty="0">
              <a:latin typeface="Lantinghei SC Demibold" charset="-122"/>
              <a:ea typeface="Lantinghei SC Demibold" charset="-122"/>
              <a:cs typeface="Lantinghei SC Demibold" charset="-122"/>
            </a:endParaRPr>
          </a:p>
        </p:txBody>
      </p:sp>
      <p:sp>
        <p:nvSpPr>
          <p:cNvPr id="4" name="内容占位符 3"/>
          <p:cNvSpPr>
            <a:spLocks noGrp="1"/>
          </p:cNvSpPr>
          <p:nvPr>
            <p:ph sz="half" idx="2"/>
          </p:nvPr>
        </p:nvSpPr>
        <p:spPr>
          <a:xfrm>
            <a:off x="252915" y="1829576"/>
            <a:ext cx="5149450" cy="3684588"/>
          </a:xfrm>
        </p:spPr>
        <p:txBody>
          <a:bodyPr>
            <a:normAutofit/>
          </a:bodyPr>
          <a:lstStyle/>
          <a:p>
            <a:r>
              <a:rPr kumimoji="1" lang="zh-CN" altLang="en-US" sz="3200" dirty="0" smtClean="0">
                <a:latin typeface="Lantinghei SC Extralight" charset="-122"/>
                <a:ea typeface="Lantinghei SC Extralight" charset="-122"/>
                <a:cs typeface="Lantinghei SC Extralight" charset="-122"/>
              </a:rPr>
              <a:t>瘦客户端</a:t>
            </a:r>
            <a:r>
              <a:rPr kumimoji="1" lang="en-US" altLang="zh-CN" sz="2400" dirty="0" smtClean="0">
                <a:latin typeface="Lantinghei SC Extralight" charset="-122"/>
                <a:ea typeface="Lantinghei SC Extralight" charset="-122"/>
                <a:cs typeface="Lantinghei SC Extralight" charset="-122"/>
              </a:rPr>
              <a:t>(Thin</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Client)</a:t>
            </a:r>
            <a:endParaRPr kumimoji="1" lang="zh-CN" altLang="en-US" sz="24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传输</a:t>
            </a:r>
            <a:r>
              <a:rPr kumimoji="1" lang="en-US" altLang="zh-CN" sz="3200" dirty="0" smtClean="0">
                <a:latin typeface="Lantinghei SC Extralight" charset="-122"/>
                <a:ea typeface="Lantinghei SC Extralight" charset="-122"/>
                <a:cs typeface="Lantinghei SC Extralight" charset="-122"/>
              </a:rPr>
              <a:t>HTML</a:t>
            </a:r>
            <a:r>
              <a:rPr kumimoji="1" lang="en-US" altLang="zh-CN" sz="2400" dirty="0" smtClean="0">
                <a:latin typeface="Lantinghei SC Extralight" charset="-122"/>
                <a:ea typeface="Lantinghei SC Extralight" charset="-122"/>
                <a:cs typeface="Lantinghei SC Extralight" charset="-122"/>
              </a:rPr>
              <a:t>(HTML</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on</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wire)</a:t>
            </a:r>
            <a:endParaRPr kumimoji="1" lang="zh-CN" altLang="en-US" sz="32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请求</a:t>
            </a:r>
            <a:r>
              <a:rPr kumimoji="1" lang="en-US" altLang="zh-CN" sz="3200" dirty="0" smtClean="0">
                <a:latin typeface="Lantinghei SC Extralight" charset="-122"/>
                <a:ea typeface="Lantinghei SC Extralight" charset="-122"/>
                <a:cs typeface="Lantinghei SC Extralight" charset="-122"/>
              </a:rPr>
              <a:t>/</a:t>
            </a:r>
            <a:r>
              <a:rPr kumimoji="1" lang="zh-CN" altLang="en-US" sz="3200" dirty="0" smtClean="0">
                <a:latin typeface="Lantinghei SC Extralight" charset="-122"/>
                <a:ea typeface="Lantinghei SC Extralight" charset="-122"/>
                <a:cs typeface="Lantinghei SC Extralight" charset="-122"/>
              </a:rPr>
              <a:t>响应</a:t>
            </a:r>
            <a:r>
              <a:rPr kumimoji="1" lang="en-US" altLang="zh-CN" sz="2400" dirty="0" smtClean="0">
                <a:latin typeface="Lantinghei SC Extralight" charset="-122"/>
                <a:ea typeface="Lantinghei SC Extralight" charset="-122"/>
                <a:cs typeface="Lantinghei SC Extralight" charset="-122"/>
              </a:rPr>
              <a:t>(Request/response)</a:t>
            </a:r>
            <a:endParaRPr kumimoji="1" lang="zh-CN" altLang="en-US" sz="32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无状态</a:t>
            </a:r>
            <a:r>
              <a:rPr kumimoji="1" lang="en-US" altLang="zh-CN" sz="2400" dirty="0" smtClean="0">
                <a:latin typeface="Lantinghei SC Extralight" charset="-122"/>
                <a:ea typeface="Lantinghei SC Extralight" charset="-122"/>
                <a:cs typeface="Lantinghei SC Extralight" charset="-122"/>
              </a:rPr>
              <a:t>(Stateless)</a:t>
            </a:r>
            <a:endParaRPr kumimoji="1" lang="zh-CN" altLang="en-US" sz="2400" dirty="0">
              <a:latin typeface="Lantinghei SC Extralight" charset="-122"/>
              <a:ea typeface="Lantinghei SC Extralight" charset="-122"/>
              <a:cs typeface="Lantinghei SC Extralight" charset="-122"/>
            </a:endParaRPr>
          </a:p>
        </p:txBody>
      </p:sp>
      <p:sp>
        <p:nvSpPr>
          <p:cNvPr id="6" name="内容占位符 5"/>
          <p:cNvSpPr>
            <a:spLocks noGrp="1"/>
          </p:cNvSpPr>
          <p:nvPr>
            <p:ph sz="quarter" idx="4"/>
          </p:nvPr>
        </p:nvSpPr>
        <p:spPr>
          <a:xfrm>
            <a:off x="6718110" y="1842836"/>
            <a:ext cx="5182738" cy="3684588"/>
          </a:xfrm>
        </p:spPr>
        <p:txBody>
          <a:bodyPr>
            <a:normAutofit/>
          </a:bodyPr>
          <a:lstStyle/>
          <a:p>
            <a:r>
              <a:rPr kumimoji="1" lang="zh-CN" altLang="en-US" sz="3200" dirty="0" smtClean="0">
                <a:latin typeface="Lantinghei SC Extralight" charset="-122"/>
                <a:ea typeface="Lantinghei SC Extralight" charset="-122"/>
                <a:cs typeface="Lantinghei SC Extralight" charset="-122"/>
              </a:rPr>
              <a:t>胖客户端</a:t>
            </a:r>
            <a:r>
              <a:rPr kumimoji="1" lang="en-US" altLang="zh-CN" sz="2400" dirty="0" smtClean="0">
                <a:latin typeface="Lantinghei SC Extralight" charset="-122"/>
                <a:ea typeface="Lantinghei SC Extralight" charset="-122"/>
                <a:cs typeface="Lantinghei SC Extralight" charset="-122"/>
              </a:rPr>
              <a:t>(Thick</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Client)</a:t>
            </a:r>
            <a:endParaRPr kumimoji="1" lang="zh-CN" altLang="en-US" sz="24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传输数据</a:t>
            </a:r>
            <a:r>
              <a:rPr kumimoji="1" lang="en-US" altLang="zh-CN" sz="2400" dirty="0" smtClean="0">
                <a:latin typeface="Lantinghei SC Extralight" charset="-122"/>
                <a:ea typeface="Lantinghei SC Extralight" charset="-122"/>
                <a:cs typeface="Lantinghei SC Extralight" charset="-122"/>
              </a:rPr>
              <a:t>(Data</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on</a:t>
            </a:r>
            <a:r>
              <a:rPr kumimoji="1" lang="zh-CN" altLang="en-US" sz="2400" dirty="0" smtClean="0">
                <a:latin typeface="Lantinghei SC Extralight" charset="-122"/>
                <a:ea typeface="Lantinghei SC Extralight" charset="-122"/>
                <a:cs typeface="Lantinghei SC Extralight" charset="-122"/>
              </a:rPr>
              <a:t> </a:t>
            </a:r>
            <a:r>
              <a:rPr kumimoji="1" lang="en-US" altLang="zh-CN" sz="2400" dirty="0" smtClean="0">
                <a:latin typeface="Lantinghei SC Extralight" charset="-122"/>
                <a:ea typeface="Lantinghei SC Extralight" charset="-122"/>
                <a:cs typeface="Lantinghei SC Extralight" charset="-122"/>
              </a:rPr>
              <a:t>wire)</a:t>
            </a:r>
            <a:endParaRPr kumimoji="1" lang="zh-CN" altLang="en-US" sz="24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发布</a:t>
            </a:r>
            <a:r>
              <a:rPr kumimoji="1" lang="en-US" altLang="zh-CN" sz="3200" dirty="0" smtClean="0">
                <a:latin typeface="Lantinghei SC Extralight" charset="-122"/>
                <a:ea typeface="Lantinghei SC Extralight" charset="-122"/>
                <a:cs typeface="Lantinghei SC Extralight" charset="-122"/>
              </a:rPr>
              <a:t>/</a:t>
            </a:r>
            <a:r>
              <a:rPr kumimoji="1" lang="zh-CN" altLang="en-US" sz="3200" dirty="0" smtClean="0">
                <a:latin typeface="Lantinghei SC Extralight" charset="-122"/>
                <a:ea typeface="Lantinghei SC Extralight" charset="-122"/>
                <a:cs typeface="Lantinghei SC Extralight" charset="-122"/>
              </a:rPr>
              <a:t>订阅</a:t>
            </a:r>
            <a:r>
              <a:rPr kumimoji="1" lang="en-US" altLang="zh-CN" sz="2400" dirty="0" smtClean="0">
                <a:latin typeface="Lantinghei SC Extralight" charset="-122"/>
                <a:ea typeface="Lantinghei SC Extralight" charset="-122"/>
                <a:cs typeface="Lantinghei SC Extralight" charset="-122"/>
              </a:rPr>
              <a:t>(Publish/subscribe)</a:t>
            </a:r>
            <a:endParaRPr kumimoji="1" lang="zh-CN" altLang="en-US" sz="2400" dirty="0" smtClean="0">
              <a:latin typeface="Lantinghei SC Extralight" charset="-122"/>
              <a:ea typeface="Lantinghei SC Extralight" charset="-122"/>
              <a:cs typeface="Lantinghei SC Extralight" charset="-122"/>
            </a:endParaRPr>
          </a:p>
          <a:p>
            <a:r>
              <a:rPr kumimoji="1" lang="zh-CN" altLang="en-US" sz="3200" dirty="0" smtClean="0">
                <a:latin typeface="Lantinghei SC Extralight" charset="-122"/>
                <a:ea typeface="Lantinghei SC Extralight" charset="-122"/>
                <a:cs typeface="Lantinghei SC Extralight" charset="-122"/>
              </a:rPr>
              <a:t>有状态</a:t>
            </a:r>
            <a:r>
              <a:rPr kumimoji="1" lang="en-US" altLang="zh-CN" sz="2400" dirty="0" smtClean="0">
                <a:latin typeface="Lantinghei SC Extralight" charset="-122"/>
                <a:ea typeface="Lantinghei SC Extralight" charset="-122"/>
                <a:cs typeface="Lantinghei SC Extralight" charset="-122"/>
              </a:rPr>
              <a:t>(</a:t>
            </a:r>
            <a:r>
              <a:rPr kumimoji="1" lang="en-US" altLang="zh-CN" sz="2400" dirty="0" err="1" smtClean="0">
                <a:latin typeface="Lantinghei SC Extralight" charset="-122"/>
                <a:ea typeface="Lantinghei SC Extralight" charset="-122"/>
                <a:cs typeface="Lantinghei SC Extralight" charset="-122"/>
              </a:rPr>
              <a:t>Stateful</a:t>
            </a:r>
            <a:r>
              <a:rPr kumimoji="1" lang="en-US" altLang="zh-CN" sz="2400" dirty="0" smtClean="0">
                <a:latin typeface="Lantinghei SC Extralight" charset="-122"/>
                <a:ea typeface="Lantinghei SC Extralight" charset="-122"/>
                <a:cs typeface="Lantinghei SC Extralight" charset="-122"/>
              </a:rPr>
              <a:t>)</a:t>
            </a:r>
            <a:endParaRPr kumimoji="1" lang="zh-CN" altLang="en-US" sz="2400" dirty="0" smtClean="0">
              <a:latin typeface="Lantinghei SC Extralight" charset="-122"/>
              <a:ea typeface="Lantinghei SC Extralight" charset="-122"/>
              <a:cs typeface="Lantinghei SC Extralight" charset="-122"/>
            </a:endParaRPr>
          </a:p>
          <a:p>
            <a:endParaRPr kumimoji="1" lang="zh-CN" altLang="en-US" sz="3200" dirty="0">
              <a:latin typeface="Lantinghei SC Extralight" charset="-122"/>
              <a:ea typeface="Lantinghei SC Extralight" charset="-122"/>
              <a:cs typeface="Lantinghei SC Extralight" charset="-122"/>
            </a:endParaRPr>
          </a:p>
        </p:txBody>
      </p:sp>
      <p:sp>
        <p:nvSpPr>
          <p:cNvPr id="9" name="右箭头 8"/>
          <p:cNvSpPr/>
          <p:nvPr/>
        </p:nvSpPr>
        <p:spPr>
          <a:xfrm flipV="1">
            <a:off x="5306900" y="2032107"/>
            <a:ext cx="1253760" cy="214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0" name="右箭头 9"/>
          <p:cNvSpPr/>
          <p:nvPr/>
        </p:nvSpPr>
        <p:spPr>
          <a:xfrm flipV="1">
            <a:off x="5310812" y="2521724"/>
            <a:ext cx="1249848" cy="189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1" name="右箭头 10"/>
          <p:cNvSpPr/>
          <p:nvPr/>
        </p:nvSpPr>
        <p:spPr>
          <a:xfrm flipV="1">
            <a:off x="5310812" y="3126889"/>
            <a:ext cx="1253760" cy="175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2" name="右箭头 11"/>
          <p:cNvSpPr/>
          <p:nvPr/>
        </p:nvSpPr>
        <p:spPr>
          <a:xfrm flipV="1">
            <a:off x="5310812" y="3665275"/>
            <a:ext cx="1253760" cy="197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914511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783609" y="130977"/>
            <a:ext cx="10515600" cy="1047575"/>
          </a:xfrm>
        </p:spPr>
        <p:txBody>
          <a:bodyPr/>
          <a:lstStyle/>
          <a:p>
            <a:r>
              <a:rPr kumimoji="1" lang="zh-CN" altLang="en-US" b="1" dirty="0" smtClean="0">
                <a:latin typeface="Lantinghei SC Demibold" charset="-122"/>
                <a:ea typeface="Lantinghei SC Demibold" charset="-122"/>
                <a:cs typeface="Lantinghei SC Demibold" charset="-122"/>
              </a:rPr>
              <a:t>在老的技术栈上构建新</a:t>
            </a:r>
            <a:r>
              <a:rPr kumimoji="1" lang="en-US" altLang="zh-CN" b="1" dirty="0" smtClean="0">
                <a:latin typeface="Lantinghei SC Demibold" charset="-122"/>
                <a:ea typeface="Lantinghei SC Demibold" charset="-122"/>
                <a:cs typeface="Lantinghei SC Demibold" charset="-122"/>
              </a:rPr>
              <a:t>app</a:t>
            </a:r>
            <a:r>
              <a:rPr kumimoji="1" lang="zh-CN" altLang="en-US" b="1" dirty="0" smtClean="0">
                <a:latin typeface="Lantinghei SC Demibold" charset="-122"/>
                <a:ea typeface="Lantinghei SC Demibold" charset="-122"/>
                <a:cs typeface="Lantinghei SC Demibold" charset="-122"/>
              </a:rPr>
              <a:t>，</a:t>
            </a:r>
            <a:r>
              <a:rPr kumimoji="1" lang="zh-CN" altLang="en-US" b="1" dirty="0" smtClean="0">
                <a:solidFill>
                  <a:srgbClr val="FF0000"/>
                </a:solidFill>
                <a:latin typeface="Lantinghei SC Demibold" charset="-122"/>
                <a:ea typeface="Lantinghei SC Demibold" charset="-122"/>
                <a:cs typeface="Lantinghei SC Demibold" charset="-122"/>
              </a:rPr>
              <a:t>难</a:t>
            </a:r>
            <a:r>
              <a:rPr kumimoji="1" lang="zh-CN" altLang="en-US" b="1" dirty="0" smtClean="0">
                <a:latin typeface="Lantinghei SC Demibold" charset="-122"/>
                <a:ea typeface="Lantinghei SC Demibold" charset="-122"/>
                <a:cs typeface="Lantinghei SC Demibold" charset="-122"/>
              </a:rPr>
              <a:t>且</a:t>
            </a:r>
            <a:r>
              <a:rPr kumimoji="1" lang="zh-CN" altLang="en-US" b="1" dirty="0" smtClean="0">
                <a:solidFill>
                  <a:srgbClr val="FF0000"/>
                </a:solidFill>
                <a:latin typeface="Lantinghei SC Demibold" charset="-122"/>
                <a:ea typeface="Lantinghei SC Demibold" charset="-122"/>
                <a:cs typeface="Lantinghei SC Demibold" charset="-122"/>
              </a:rPr>
              <a:t>慢</a:t>
            </a:r>
            <a:endParaRPr kumimoji="1" lang="zh-CN" altLang="en-US" b="1" dirty="0">
              <a:solidFill>
                <a:srgbClr val="FF0000"/>
              </a:solidFill>
              <a:latin typeface="Lantinghei SC Demibold" charset="-122"/>
              <a:ea typeface="Lantinghei SC Demibold" charset="-122"/>
              <a:cs typeface="Lantinghei SC Demibold" charset="-122"/>
            </a:endParaRPr>
          </a:p>
        </p:txBody>
      </p:sp>
      <p:sp>
        <p:nvSpPr>
          <p:cNvPr id="14" name="矩形 13"/>
          <p:cNvSpPr/>
          <p:nvPr/>
        </p:nvSpPr>
        <p:spPr>
          <a:xfrm>
            <a:off x="1726095" y="1472672"/>
            <a:ext cx="2621436" cy="92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SimHei" charset="0"/>
                <a:ea typeface="SimHei" charset="0"/>
                <a:cs typeface="SimHei" charset="0"/>
              </a:rPr>
              <a:t>应用</a:t>
            </a:r>
            <a:r>
              <a:rPr kumimoji="1" lang="en-US" altLang="zh-CN" dirty="0" smtClean="0">
                <a:solidFill>
                  <a:schemeClr val="tx1"/>
                </a:solidFill>
                <a:latin typeface="SimHei" charset="0"/>
                <a:ea typeface="SimHei" charset="0"/>
                <a:cs typeface="SimHei" charset="0"/>
              </a:rPr>
              <a:t>Application</a:t>
            </a:r>
            <a:endParaRPr kumimoji="1" lang="zh-CN" altLang="en-US" dirty="0">
              <a:solidFill>
                <a:schemeClr val="tx1"/>
              </a:solidFill>
              <a:latin typeface="SimHei" charset="0"/>
              <a:ea typeface="SimHei" charset="0"/>
              <a:cs typeface="SimHei" charset="0"/>
            </a:endParaRPr>
          </a:p>
        </p:txBody>
      </p:sp>
      <p:sp>
        <p:nvSpPr>
          <p:cNvPr id="15" name="矩形 14"/>
          <p:cNvSpPr/>
          <p:nvPr/>
        </p:nvSpPr>
        <p:spPr>
          <a:xfrm>
            <a:off x="1726095" y="2594461"/>
            <a:ext cx="2621436" cy="92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SimHei" charset="0"/>
                <a:ea typeface="SimHei" charset="0"/>
                <a:cs typeface="SimHei" charset="0"/>
              </a:rPr>
              <a:t>改造层</a:t>
            </a:r>
            <a:r>
              <a:rPr kumimoji="1" lang="en-US" altLang="zh-CN" dirty="0" smtClean="0">
                <a:solidFill>
                  <a:schemeClr val="tx1"/>
                </a:solidFill>
                <a:latin typeface="SimHei" charset="0"/>
                <a:ea typeface="SimHei" charset="0"/>
                <a:cs typeface="SimHei" charset="0"/>
              </a:rPr>
              <a:t>Retrofit Layer</a:t>
            </a:r>
            <a:endParaRPr kumimoji="1" lang="zh-CN" altLang="en-US" dirty="0">
              <a:solidFill>
                <a:schemeClr val="tx1"/>
              </a:solidFill>
              <a:latin typeface="SimHei" charset="0"/>
              <a:ea typeface="SimHei" charset="0"/>
              <a:cs typeface="SimHei" charset="0"/>
            </a:endParaRPr>
          </a:p>
        </p:txBody>
      </p:sp>
      <p:sp>
        <p:nvSpPr>
          <p:cNvPr id="16" name="矩形 15"/>
          <p:cNvSpPr/>
          <p:nvPr/>
        </p:nvSpPr>
        <p:spPr>
          <a:xfrm>
            <a:off x="1726094" y="3716250"/>
            <a:ext cx="2621437" cy="9238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SimHei" charset="0"/>
                <a:ea typeface="SimHei" charset="0"/>
                <a:cs typeface="SimHei" charset="0"/>
              </a:rPr>
              <a:t>上一代技术</a:t>
            </a:r>
          </a:p>
          <a:p>
            <a:pPr algn="ctr"/>
            <a:r>
              <a:rPr kumimoji="1" lang="en-US" altLang="zh-CN" dirty="0" smtClean="0">
                <a:solidFill>
                  <a:schemeClr val="tx1"/>
                </a:solidFill>
                <a:latin typeface="Helvetica Neue Medium" charset="0"/>
                <a:ea typeface="Helvetica Neue Medium" charset="0"/>
                <a:cs typeface="Helvetica Neue Medium" charset="0"/>
              </a:rPr>
              <a:t>(Rails, PHP, </a:t>
            </a:r>
            <a:r>
              <a:rPr kumimoji="1" lang="en-US" altLang="zh-CN" dirty="0" err="1" smtClean="0">
                <a:solidFill>
                  <a:schemeClr val="tx1"/>
                </a:solidFill>
                <a:latin typeface="Helvetica Neue Medium" charset="0"/>
                <a:ea typeface="Helvetica Neue Medium" charset="0"/>
                <a:cs typeface="Helvetica Neue Medium" charset="0"/>
              </a:rPr>
              <a:t>JavaEE</a:t>
            </a:r>
            <a:r>
              <a:rPr kumimoji="1" lang="en-US" altLang="zh-CN" dirty="0" smtClean="0">
                <a:solidFill>
                  <a:schemeClr val="tx1"/>
                </a:solidFill>
                <a:latin typeface="Helvetica Neue Medium" charset="0"/>
                <a:ea typeface="Helvetica Neue Medium" charset="0"/>
                <a:cs typeface="Helvetica Neue Medium" charset="0"/>
              </a:rPr>
              <a:t>, Spring,  ASP.NET)</a:t>
            </a:r>
            <a:endParaRPr kumimoji="1" lang="zh-CN" altLang="en-US" dirty="0">
              <a:solidFill>
                <a:schemeClr val="tx1"/>
              </a:solidFill>
              <a:latin typeface="Helvetica Neue Medium" charset="0"/>
              <a:ea typeface="Helvetica Neue Medium" charset="0"/>
              <a:cs typeface="Helvetica Neue Medium" charset="0"/>
            </a:endParaRPr>
          </a:p>
        </p:txBody>
      </p:sp>
      <p:sp>
        <p:nvSpPr>
          <p:cNvPr id="18" name="右大括号 17"/>
          <p:cNvSpPr/>
          <p:nvPr/>
        </p:nvSpPr>
        <p:spPr>
          <a:xfrm>
            <a:off x="5057638" y="1711632"/>
            <a:ext cx="810706" cy="46430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p:cNvPicPr>
            <a:picLocks noChangeAspect="1"/>
          </p:cNvPicPr>
          <p:nvPr/>
        </p:nvPicPr>
        <p:blipFill>
          <a:blip r:embed="rId3"/>
          <a:stretch>
            <a:fillRect/>
          </a:stretch>
        </p:blipFill>
        <p:spPr>
          <a:xfrm>
            <a:off x="1726094" y="4640078"/>
            <a:ext cx="2632881" cy="1610777"/>
          </a:xfrm>
          <a:prstGeom prst="rect">
            <a:avLst/>
          </a:prstGeom>
        </p:spPr>
      </p:pic>
      <p:sp>
        <p:nvSpPr>
          <p:cNvPr id="9" name="矩形 8"/>
          <p:cNvSpPr/>
          <p:nvPr/>
        </p:nvSpPr>
        <p:spPr>
          <a:xfrm>
            <a:off x="6325532" y="1281365"/>
            <a:ext cx="2018120"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10" name="矩形 9"/>
          <p:cNvSpPr/>
          <p:nvPr/>
        </p:nvSpPr>
        <p:spPr>
          <a:xfrm>
            <a:off x="8428493" y="1282682"/>
            <a:ext cx="2084895"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12" name="矩形 11"/>
          <p:cNvSpPr/>
          <p:nvPr/>
        </p:nvSpPr>
        <p:spPr>
          <a:xfrm>
            <a:off x="6325532" y="2005893"/>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Reactive UI update system</a:t>
            </a:r>
            <a:endParaRPr kumimoji="1" lang="en-US" altLang="zh-CN" dirty="0">
              <a:solidFill>
                <a:schemeClr val="bg1"/>
              </a:solidFill>
              <a:latin typeface="Helvetica Neue" charset="0"/>
              <a:ea typeface="Helvetica Neue" charset="0"/>
              <a:cs typeface="Helvetica Neue" charset="0"/>
            </a:endParaRPr>
          </a:p>
        </p:txBody>
      </p:sp>
      <p:sp>
        <p:nvSpPr>
          <p:cNvPr id="13" name="矩形 12"/>
          <p:cNvSpPr/>
          <p:nvPr/>
        </p:nvSpPr>
        <p:spPr>
          <a:xfrm>
            <a:off x="6334565" y="2545230"/>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Native mobile container</a:t>
            </a:r>
            <a:endParaRPr kumimoji="1" lang="en-US" altLang="zh-CN" dirty="0">
              <a:solidFill>
                <a:schemeClr val="bg1"/>
              </a:solidFill>
              <a:latin typeface="Helvetica Neue" charset="0"/>
              <a:ea typeface="Helvetica Neue" charset="0"/>
              <a:cs typeface="Helvetica Neue" charset="0"/>
            </a:endParaRPr>
          </a:p>
        </p:txBody>
      </p:sp>
      <p:sp>
        <p:nvSpPr>
          <p:cNvPr id="17" name="矩形 16"/>
          <p:cNvSpPr/>
          <p:nvPr/>
        </p:nvSpPr>
        <p:spPr>
          <a:xfrm>
            <a:off x="6325532" y="3125792"/>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Speculative client-side updates</a:t>
            </a:r>
            <a:endParaRPr kumimoji="1" lang="en-US" altLang="zh-CN" dirty="0">
              <a:solidFill>
                <a:schemeClr val="bg1"/>
              </a:solidFill>
              <a:latin typeface="Helvetica Neue" charset="0"/>
              <a:ea typeface="Helvetica Neue" charset="0"/>
              <a:cs typeface="Helvetica Neue" charset="0"/>
            </a:endParaRPr>
          </a:p>
        </p:txBody>
      </p:sp>
      <p:sp>
        <p:nvSpPr>
          <p:cNvPr id="19" name="矩形 18"/>
          <p:cNvSpPr/>
          <p:nvPr/>
        </p:nvSpPr>
        <p:spPr>
          <a:xfrm>
            <a:off x="6334565" y="3686709"/>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Client-side data store</a:t>
            </a:r>
            <a:endParaRPr kumimoji="1" lang="en-US" altLang="zh-CN" dirty="0">
              <a:solidFill>
                <a:schemeClr val="bg1"/>
              </a:solidFill>
              <a:latin typeface="Helvetica Neue" charset="0"/>
              <a:ea typeface="Helvetica Neue" charset="0"/>
              <a:cs typeface="Helvetica Neue" charset="0"/>
            </a:endParaRPr>
          </a:p>
        </p:txBody>
      </p:sp>
      <p:sp>
        <p:nvSpPr>
          <p:cNvPr id="20" name="矩形 19"/>
          <p:cNvSpPr/>
          <p:nvPr/>
        </p:nvSpPr>
        <p:spPr>
          <a:xfrm>
            <a:off x="6334565" y="4245691"/>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Custom data sync protocol</a:t>
            </a:r>
            <a:endParaRPr kumimoji="1" lang="en-US" altLang="zh-CN" dirty="0">
              <a:solidFill>
                <a:schemeClr val="bg1"/>
              </a:solidFill>
              <a:latin typeface="Helvetica Neue" charset="0"/>
              <a:ea typeface="Helvetica Neue" charset="0"/>
              <a:cs typeface="Helvetica Neue" charset="0"/>
            </a:endParaRPr>
          </a:p>
        </p:txBody>
      </p:sp>
      <p:sp>
        <p:nvSpPr>
          <p:cNvPr id="21" name="矩形 20"/>
          <p:cNvSpPr/>
          <p:nvPr/>
        </p:nvSpPr>
        <p:spPr>
          <a:xfrm>
            <a:off x="6325532" y="4828188"/>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Realtime</a:t>
            </a:r>
            <a:r>
              <a:rPr kumimoji="1" lang="en-US" altLang="zh-CN" dirty="0" smtClean="0">
                <a:solidFill>
                  <a:schemeClr val="bg1"/>
                </a:solidFill>
                <a:latin typeface="Helvetica Neue" charset="0"/>
                <a:ea typeface="Helvetica Neue" charset="0"/>
                <a:cs typeface="Helvetica Neue" charset="0"/>
              </a:rPr>
              <a:t> database monitoring</a:t>
            </a:r>
            <a:endParaRPr kumimoji="1" lang="en-US" altLang="zh-CN" dirty="0">
              <a:solidFill>
                <a:schemeClr val="bg1"/>
              </a:solidFill>
              <a:latin typeface="Helvetica Neue" charset="0"/>
              <a:ea typeface="Helvetica Neue" charset="0"/>
              <a:cs typeface="Helvetica Neue" charset="0"/>
            </a:endParaRPr>
          </a:p>
        </p:txBody>
      </p:sp>
      <p:sp>
        <p:nvSpPr>
          <p:cNvPr id="22" name="矩形 21"/>
          <p:cNvSpPr/>
          <p:nvPr/>
        </p:nvSpPr>
        <p:spPr>
          <a:xfrm>
            <a:off x="6334565" y="5410685"/>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Build &amp; Update System</a:t>
            </a:r>
            <a:endParaRPr kumimoji="1" lang="en-US" altLang="zh-CN" dirty="0">
              <a:solidFill>
                <a:schemeClr val="bg1"/>
              </a:solidFill>
              <a:latin typeface="Helvetica Neue" charset="0"/>
              <a:ea typeface="Helvetica Neue" charset="0"/>
              <a:cs typeface="Helvetica Neue" charset="0"/>
            </a:endParaRPr>
          </a:p>
        </p:txBody>
      </p:sp>
      <p:sp>
        <p:nvSpPr>
          <p:cNvPr id="23" name="矩形 22"/>
          <p:cNvSpPr/>
          <p:nvPr/>
        </p:nvSpPr>
        <p:spPr>
          <a:xfrm>
            <a:off x="6339180" y="5964569"/>
            <a:ext cx="2018120"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Language</a:t>
            </a:r>
          </a:p>
          <a:p>
            <a:pPr algn="ctr"/>
            <a:r>
              <a:rPr kumimoji="1" lang="en-US" altLang="zh-CN" dirty="0" smtClean="0">
                <a:solidFill>
                  <a:schemeClr val="tx1"/>
                </a:solidFill>
                <a:latin typeface="Helvetica Neue" charset="0"/>
                <a:ea typeface="Helvetica Neue" charset="0"/>
                <a:cs typeface="Helvetica Neue" charset="0"/>
              </a:rPr>
              <a:t>Runtime</a:t>
            </a:r>
            <a:endParaRPr kumimoji="1" lang="zh-CN" altLang="en-US" dirty="0">
              <a:solidFill>
                <a:schemeClr val="tx1"/>
              </a:solidFill>
              <a:latin typeface="Helvetica Neue" charset="0"/>
              <a:ea typeface="Helvetica Neue" charset="0"/>
              <a:cs typeface="Helvetica Neue" charset="0"/>
            </a:endParaRPr>
          </a:p>
        </p:txBody>
      </p:sp>
      <p:sp>
        <p:nvSpPr>
          <p:cNvPr id="24" name="矩形 23"/>
          <p:cNvSpPr/>
          <p:nvPr/>
        </p:nvSpPr>
        <p:spPr>
          <a:xfrm>
            <a:off x="8428493" y="5952238"/>
            <a:ext cx="2084895"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Database</a:t>
            </a:r>
            <a:endParaRPr kumimoji="1" lang="en-US" altLang="zh-CN"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40302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62412" y="2507355"/>
            <a:ext cx="7322838" cy="1015663"/>
          </a:xfrm>
          <a:prstGeom prst="rect">
            <a:avLst/>
          </a:prstGeom>
        </p:spPr>
        <p:txBody>
          <a:bodyPr wrap="none">
            <a:spAutoFit/>
          </a:bodyPr>
          <a:lstStyle/>
          <a:p>
            <a:r>
              <a:rPr kumimoji="1" lang="en-US" altLang="zh-CN" sz="6000" b="1" dirty="0" smtClean="0">
                <a:solidFill>
                  <a:srgbClr val="C53242"/>
                </a:solidFill>
                <a:latin typeface="Lantinghei SC Demibold" charset="-122"/>
                <a:ea typeface="Lantinghei SC Demibold" charset="-122"/>
                <a:cs typeface="Lantinghei SC Demibold" charset="-122"/>
              </a:rPr>
              <a:t>WRONG MODEL</a:t>
            </a:r>
            <a:endParaRPr lang="zh-CN" altLang="en-US"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444595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37565" y="618579"/>
            <a:ext cx="6435022" cy="1015663"/>
          </a:xfrm>
          <a:prstGeom prst="rect">
            <a:avLst/>
          </a:prstGeom>
        </p:spPr>
        <p:txBody>
          <a:bodyPr wrap="square">
            <a:spAutoFit/>
          </a:bodyPr>
          <a:lstStyle/>
          <a:p>
            <a:r>
              <a:rPr kumimoji="1" lang="en-US" altLang="zh-CN" sz="6000" b="1" dirty="0" smtClean="0">
                <a:solidFill>
                  <a:srgbClr val="C8595F"/>
                </a:solidFill>
                <a:latin typeface="Helvetica Neue Condensed Black" charset="0"/>
                <a:ea typeface="Helvetica Neue Condensed Black" charset="0"/>
                <a:cs typeface="Helvetica Neue Condensed Black" charset="0"/>
              </a:rPr>
              <a:t>What</a:t>
            </a:r>
            <a:r>
              <a:rPr kumimoji="1" lang="zh-CN" altLang="en-US" sz="6000" b="1" dirty="0" smtClean="0">
                <a:solidFill>
                  <a:srgbClr val="C8595F"/>
                </a:solidFill>
                <a:latin typeface="Helvetica Neue Condensed Black" charset="0"/>
                <a:ea typeface="Helvetica Neue Condensed Black" charset="0"/>
                <a:cs typeface="Helvetica Neue Condensed Black" charset="0"/>
              </a:rPr>
              <a:t> </a:t>
            </a:r>
            <a:r>
              <a:rPr kumimoji="1" lang="en-US" altLang="zh-CN" sz="6000" b="1" dirty="0" smtClean="0">
                <a:solidFill>
                  <a:srgbClr val="C8595F"/>
                </a:solidFill>
                <a:latin typeface="Helvetica Neue Condensed Black" charset="0"/>
                <a:ea typeface="Helvetica Neue Condensed Black" charset="0"/>
                <a:cs typeface="Helvetica Neue Condensed Black" charset="0"/>
              </a:rPr>
              <a:t>is</a:t>
            </a:r>
            <a:r>
              <a:rPr kumimoji="1" lang="zh-CN" altLang="en-US" sz="6000" b="1" dirty="0" smtClean="0">
                <a:solidFill>
                  <a:srgbClr val="C8595F"/>
                </a:solidFill>
                <a:latin typeface="Helvetica Neue Condensed Black" charset="0"/>
                <a:ea typeface="Helvetica Neue Condensed Black" charset="0"/>
                <a:cs typeface="Helvetica Neue Condensed Black" charset="0"/>
              </a:rPr>
              <a:t> </a:t>
            </a:r>
            <a:r>
              <a:rPr kumimoji="1" lang="en-US" altLang="zh-CN" sz="6000" b="1" dirty="0" smtClean="0">
                <a:solidFill>
                  <a:srgbClr val="C8595F"/>
                </a:solidFill>
                <a:latin typeface="Helvetica Neue Condensed Black" charset="0"/>
                <a:ea typeface="Helvetica Neue Condensed Black" charset="0"/>
                <a:cs typeface="Helvetica Neue Condensed Black" charset="0"/>
              </a:rPr>
              <a:t>Meteor</a:t>
            </a:r>
            <a:endParaRPr lang="zh-CN" altLang="en-US" sz="60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911356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0" name="准备 9"/>
          <p:cNvSpPr/>
          <p:nvPr/>
        </p:nvSpPr>
        <p:spPr>
          <a:xfrm>
            <a:off x="248447" y="1323833"/>
            <a:ext cx="4202866" cy="3985146"/>
          </a:xfrm>
          <a:prstGeom prst="flowChartPreparation">
            <a:avLst/>
          </a:prstGeom>
          <a:noFill/>
          <a:ln w="127000">
            <a:solidFill>
              <a:srgbClr val="D02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248447" y="2162244"/>
            <a:ext cx="4202866" cy="2308324"/>
          </a:xfrm>
          <a:prstGeom prst="rect">
            <a:avLst/>
          </a:prstGeom>
          <a:noFill/>
        </p:spPr>
        <p:txBody>
          <a:bodyPr wrap="square" rtlCol="0">
            <a:spAutoFit/>
          </a:bodyPr>
          <a:lstStyle/>
          <a:p>
            <a:pPr algn="ctr"/>
            <a:r>
              <a:rPr kumimoji="1" lang="en-US" altLang="zh-CN" sz="3600" b="1" dirty="0" smtClean="0">
                <a:latin typeface="Helvetica" charset="0"/>
                <a:ea typeface="Helvetica" charset="0"/>
                <a:cs typeface="Helvetica" charset="0"/>
              </a:rPr>
              <a:t>Full stack</a:t>
            </a:r>
            <a:endParaRPr kumimoji="1" lang="zh-CN" altLang="en-US" sz="3600" b="1" dirty="0" smtClean="0">
              <a:latin typeface="Helvetica" charset="0"/>
              <a:ea typeface="Helvetica" charset="0"/>
              <a:cs typeface="Helvetica" charset="0"/>
            </a:endParaRPr>
          </a:p>
          <a:p>
            <a:pPr algn="ctr"/>
            <a:r>
              <a:rPr kumimoji="1" lang="en-US" altLang="zh-CN" sz="3600" b="1" dirty="0" smtClean="0">
                <a:latin typeface="Helvetica" charset="0"/>
                <a:ea typeface="Helvetica" charset="0"/>
                <a:cs typeface="Helvetica" charset="0"/>
              </a:rPr>
              <a:t>JavaScript</a:t>
            </a:r>
          </a:p>
          <a:p>
            <a:pPr algn="ctr"/>
            <a:r>
              <a:rPr kumimoji="1" lang="en-US" altLang="zh-CN" sz="3600" b="1" dirty="0" smtClean="0">
                <a:latin typeface="Helvetica" charset="0"/>
                <a:ea typeface="Helvetica" charset="0"/>
                <a:cs typeface="Helvetica" charset="0"/>
              </a:rPr>
              <a:t>Application</a:t>
            </a:r>
          </a:p>
          <a:p>
            <a:pPr algn="ctr"/>
            <a:r>
              <a:rPr kumimoji="1" lang="en-US" altLang="zh-CN" sz="3600" b="1" dirty="0" smtClean="0">
                <a:latin typeface="Helvetica" charset="0"/>
                <a:ea typeface="Helvetica" charset="0"/>
                <a:cs typeface="Helvetica" charset="0"/>
              </a:rPr>
              <a:t>Platform</a:t>
            </a:r>
            <a:endParaRPr kumimoji="1" lang="zh-CN" altLang="en-US" sz="3600" b="1" dirty="0">
              <a:latin typeface="Helvetica" charset="0"/>
              <a:ea typeface="Helvetica" charset="0"/>
              <a:cs typeface="Helvetica" charset="0"/>
            </a:endParaRPr>
          </a:p>
        </p:txBody>
      </p:sp>
      <p:pic>
        <p:nvPicPr>
          <p:cNvPr id="2" name="图片 1"/>
          <p:cNvPicPr>
            <a:picLocks noChangeAspect="1"/>
          </p:cNvPicPr>
          <p:nvPr/>
        </p:nvPicPr>
        <p:blipFill>
          <a:blip r:embed="rId3"/>
          <a:stretch>
            <a:fillRect/>
          </a:stretch>
        </p:blipFill>
        <p:spPr>
          <a:xfrm>
            <a:off x="4722660" y="933855"/>
            <a:ext cx="7469340" cy="4667263"/>
          </a:xfrm>
          <a:prstGeom prst="rect">
            <a:avLst/>
          </a:prstGeom>
        </p:spPr>
      </p:pic>
    </p:spTree>
    <p:extLst>
      <p:ext uri="{BB962C8B-B14F-4D97-AF65-F5344CB8AC3E}">
        <p14:creationId xmlns:p14="http://schemas.microsoft.com/office/powerpoint/2010/main" val="1810065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11C19"/>
        </a:solidFill>
        <a:effectLst/>
      </p:bgPr>
    </p:bg>
    <p:spTree>
      <p:nvGrpSpPr>
        <p:cNvPr id="1" name=""/>
        <p:cNvGrpSpPr/>
        <p:nvPr/>
      </p:nvGrpSpPr>
      <p:grpSpPr>
        <a:xfrm>
          <a:off x="0" y="0"/>
          <a:ext cx="0" cy="0"/>
          <a:chOff x="0" y="0"/>
          <a:chExt cx="0" cy="0"/>
        </a:xfrm>
      </p:grpSpPr>
      <p:sp>
        <p:nvSpPr>
          <p:cNvPr id="4" name="准备 3"/>
          <p:cNvSpPr/>
          <p:nvPr/>
        </p:nvSpPr>
        <p:spPr>
          <a:xfrm>
            <a:off x="1050878" y="1883391"/>
            <a:ext cx="2893325" cy="2729552"/>
          </a:xfrm>
          <a:prstGeom prst="flowChartPreparation">
            <a:avLst/>
          </a:prstGeom>
          <a:noFill/>
          <a:ln w="127000">
            <a:solidFill>
              <a:srgbClr val="FEDA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419367" y="2729553"/>
            <a:ext cx="2210937" cy="646331"/>
          </a:xfrm>
          <a:prstGeom prst="rect">
            <a:avLst/>
          </a:prstGeom>
          <a:noFill/>
        </p:spPr>
        <p:txBody>
          <a:bodyPr wrap="square" rtlCol="0">
            <a:spAutoFit/>
          </a:bodyPr>
          <a:lstStyle/>
          <a:p>
            <a:pPr algn="ctr"/>
            <a:r>
              <a:rPr kumimoji="1" lang="en-US" altLang="zh-CN" sz="3600" b="1" smtClean="0">
                <a:solidFill>
                  <a:srgbClr val="FEDAB2"/>
                </a:solidFill>
                <a:latin typeface="Helvetica" charset="0"/>
                <a:ea typeface="Helvetica" charset="0"/>
                <a:cs typeface="Helvetica" charset="0"/>
              </a:rPr>
              <a:t>.NET</a:t>
            </a:r>
            <a:endParaRPr kumimoji="1" lang="zh-CN" altLang="en-US" sz="3600" b="1" dirty="0">
              <a:solidFill>
                <a:srgbClr val="FEDAB2"/>
              </a:solidFill>
              <a:latin typeface="Helvetica" charset="0"/>
              <a:ea typeface="Helvetica" charset="0"/>
              <a:cs typeface="Helvetica" charset="0"/>
            </a:endParaRPr>
          </a:p>
        </p:txBody>
      </p:sp>
      <p:sp>
        <p:nvSpPr>
          <p:cNvPr id="6" name="文本框 5"/>
          <p:cNvSpPr txBox="1"/>
          <p:nvPr/>
        </p:nvSpPr>
        <p:spPr>
          <a:xfrm>
            <a:off x="2138734" y="3787257"/>
            <a:ext cx="684803" cy="400110"/>
          </a:xfrm>
          <a:prstGeom prst="rect">
            <a:avLst/>
          </a:prstGeom>
          <a:noFill/>
        </p:spPr>
        <p:txBody>
          <a:bodyPr wrap="none" rtlCol="0">
            <a:spAutoFit/>
          </a:bodyPr>
          <a:lstStyle/>
          <a:p>
            <a:r>
              <a:rPr kumimoji="1" lang="en-US" altLang="zh-CN" sz="2000" smtClean="0">
                <a:solidFill>
                  <a:srgbClr val="FEDAB2"/>
                </a:solidFill>
                <a:latin typeface="Helvetica Light" charset="0"/>
                <a:ea typeface="Helvetica Light" charset="0"/>
                <a:cs typeface="Helvetica Light" charset="0"/>
              </a:rPr>
              <a:t>CLR</a:t>
            </a:r>
            <a:endParaRPr kumimoji="1" lang="zh-CN" altLang="en-US" sz="2000" dirty="0">
              <a:solidFill>
                <a:srgbClr val="FEDAB2"/>
              </a:solidFill>
              <a:latin typeface="Helvetica Light" charset="0"/>
              <a:ea typeface="Helvetica Light" charset="0"/>
              <a:cs typeface="Helvetica Light" charset="0"/>
            </a:endParaRPr>
          </a:p>
        </p:txBody>
      </p:sp>
      <p:sp>
        <p:nvSpPr>
          <p:cNvPr id="7" name="准备 6"/>
          <p:cNvSpPr/>
          <p:nvPr/>
        </p:nvSpPr>
        <p:spPr>
          <a:xfrm>
            <a:off x="4738056" y="1899312"/>
            <a:ext cx="2893325" cy="2729552"/>
          </a:xfrm>
          <a:prstGeom prst="flowChartPreparation">
            <a:avLst/>
          </a:prstGeom>
          <a:noFill/>
          <a:ln w="127000">
            <a:solidFill>
              <a:srgbClr val="FEDA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106545" y="2745474"/>
            <a:ext cx="2210937" cy="646331"/>
          </a:xfrm>
          <a:prstGeom prst="rect">
            <a:avLst/>
          </a:prstGeom>
          <a:noFill/>
        </p:spPr>
        <p:txBody>
          <a:bodyPr wrap="square" rtlCol="0">
            <a:spAutoFit/>
          </a:bodyPr>
          <a:lstStyle/>
          <a:p>
            <a:pPr algn="ctr"/>
            <a:r>
              <a:rPr kumimoji="1" lang="en-US" altLang="zh-CN" sz="3600" b="1" dirty="0" smtClean="0">
                <a:solidFill>
                  <a:srgbClr val="FEDAB2"/>
                </a:solidFill>
                <a:latin typeface="Helvetica" charset="0"/>
                <a:ea typeface="Helvetica" charset="0"/>
                <a:cs typeface="Helvetica" charset="0"/>
              </a:rPr>
              <a:t>JAVA</a:t>
            </a:r>
            <a:endParaRPr kumimoji="1" lang="zh-CN" altLang="en-US" sz="3600" b="1" dirty="0">
              <a:solidFill>
                <a:srgbClr val="FEDAB2"/>
              </a:solidFill>
              <a:latin typeface="Helvetica" charset="0"/>
              <a:ea typeface="Helvetica" charset="0"/>
              <a:cs typeface="Helvetica" charset="0"/>
            </a:endParaRPr>
          </a:p>
        </p:txBody>
      </p:sp>
      <p:sp>
        <p:nvSpPr>
          <p:cNvPr id="9" name="文本框 8"/>
          <p:cNvSpPr txBox="1"/>
          <p:nvPr/>
        </p:nvSpPr>
        <p:spPr>
          <a:xfrm>
            <a:off x="5825912" y="3803178"/>
            <a:ext cx="683200" cy="400110"/>
          </a:xfrm>
          <a:prstGeom prst="rect">
            <a:avLst/>
          </a:prstGeom>
          <a:noFill/>
        </p:spPr>
        <p:txBody>
          <a:bodyPr wrap="none" rtlCol="0">
            <a:spAutoFit/>
          </a:bodyPr>
          <a:lstStyle/>
          <a:p>
            <a:r>
              <a:rPr kumimoji="1" lang="en-US" altLang="zh-CN" sz="2000" dirty="0" smtClean="0">
                <a:solidFill>
                  <a:srgbClr val="FEDAB2"/>
                </a:solidFill>
                <a:latin typeface="Helvetica Light" charset="0"/>
                <a:ea typeface="Helvetica Light" charset="0"/>
                <a:cs typeface="Helvetica Light" charset="0"/>
              </a:rPr>
              <a:t>JVM</a:t>
            </a:r>
            <a:endParaRPr kumimoji="1" lang="zh-CN" altLang="en-US" sz="2000" dirty="0">
              <a:solidFill>
                <a:srgbClr val="FEDAB2"/>
              </a:solidFill>
              <a:latin typeface="Helvetica Light" charset="0"/>
              <a:ea typeface="Helvetica Light" charset="0"/>
              <a:cs typeface="Helvetica Light" charset="0"/>
            </a:endParaRPr>
          </a:p>
        </p:txBody>
      </p:sp>
      <p:sp>
        <p:nvSpPr>
          <p:cNvPr id="10" name="准备 9"/>
          <p:cNvSpPr/>
          <p:nvPr/>
        </p:nvSpPr>
        <p:spPr>
          <a:xfrm>
            <a:off x="8425234" y="1899312"/>
            <a:ext cx="2893325" cy="2729552"/>
          </a:xfrm>
          <a:prstGeom prst="flowChartPreparation">
            <a:avLst/>
          </a:prstGeom>
          <a:noFill/>
          <a:ln w="127000">
            <a:solidFill>
              <a:srgbClr val="D02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8793723" y="2745474"/>
            <a:ext cx="2210937" cy="646331"/>
          </a:xfrm>
          <a:prstGeom prst="rect">
            <a:avLst/>
          </a:prstGeom>
          <a:noFill/>
        </p:spPr>
        <p:txBody>
          <a:bodyPr wrap="square" rtlCol="0">
            <a:spAutoFit/>
          </a:bodyPr>
          <a:lstStyle/>
          <a:p>
            <a:pPr algn="ctr"/>
            <a:r>
              <a:rPr kumimoji="1" lang="en-US" altLang="zh-CN" sz="3600" b="1" dirty="0" smtClean="0">
                <a:solidFill>
                  <a:srgbClr val="FEDAB2"/>
                </a:solidFill>
                <a:latin typeface="Helvetica" charset="0"/>
                <a:ea typeface="Helvetica" charset="0"/>
                <a:cs typeface="Helvetica" charset="0"/>
              </a:rPr>
              <a:t>METEOR</a:t>
            </a:r>
            <a:endParaRPr kumimoji="1" lang="zh-CN" altLang="en-US" sz="3600" b="1" dirty="0">
              <a:solidFill>
                <a:srgbClr val="FEDAB2"/>
              </a:solidFill>
              <a:latin typeface="Helvetica" charset="0"/>
              <a:ea typeface="Helvetica" charset="0"/>
              <a:cs typeface="Helvetica" charset="0"/>
            </a:endParaRPr>
          </a:p>
        </p:txBody>
      </p:sp>
      <p:sp>
        <p:nvSpPr>
          <p:cNvPr id="12" name="文本框 11"/>
          <p:cNvSpPr txBox="1"/>
          <p:nvPr/>
        </p:nvSpPr>
        <p:spPr>
          <a:xfrm>
            <a:off x="9059247" y="3803178"/>
            <a:ext cx="1679888" cy="400110"/>
          </a:xfrm>
          <a:prstGeom prst="rect">
            <a:avLst/>
          </a:prstGeom>
          <a:noFill/>
        </p:spPr>
        <p:txBody>
          <a:bodyPr wrap="square" rtlCol="0">
            <a:spAutoFit/>
          </a:bodyPr>
          <a:lstStyle/>
          <a:p>
            <a:pPr algn="ctr"/>
            <a:r>
              <a:rPr kumimoji="1" lang="en-US" altLang="zh-CN" sz="2000" smtClean="0">
                <a:solidFill>
                  <a:srgbClr val="FEDAB2"/>
                </a:solidFill>
                <a:latin typeface="Helvetica Light" charset="0"/>
                <a:ea typeface="Helvetica Light" charset="0"/>
                <a:cs typeface="Helvetica Light" charset="0"/>
              </a:rPr>
              <a:t>javascript</a:t>
            </a:r>
            <a:endParaRPr kumimoji="1" lang="zh-CN" altLang="en-US" sz="2000" dirty="0">
              <a:solidFill>
                <a:srgbClr val="FEDAB2"/>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629233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hlinkClick r:id="rId3"/>
          </p:cNvPr>
          <p:cNvPicPr>
            <a:picLocks noChangeAspect="1"/>
          </p:cNvPicPr>
          <p:nvPr/>
        </p:nvPicPr>
        <p:blipFill>
          <a:blip r:embed="rId4"/>
          <a:stretch>
            <a:fillRect/>
          </a:stretch>
        </p:blipFill>
        <p:spPr>
          <a:xfrm>
            <a:off x="709684" y="0"/>
            <a:ext cx="10654393" cy="6858000"/>
          </a:xfrm>
          <a:prstGeom prst="rect">
            <a:avLst/>
          </a:prstGeom>
        </p:spPr>
      </p:pic>
      <p:sp>
        <p:nvSpPr>
          <p:cNvPr id="2" name="矩形 1"/>
          <p:cNvSpPr/>
          <p:nvPr/>
        </p:nvSpPr>
        <p:spPr>
          <a:xfrm>
            <a:off x="1750979" y="2782111"/>
            <a:ext cx="6361889" cy="972766"/>
          </a:xfrm>
          <a:prstGeom prst="rect">
            <a:avLst/>
          </a:prstGeom>
          <a:noFill/>
          <a:ln w="63500">
            <a:solidFill>
              <a:srgbClr val="D02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1534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竖排标题 6"/>
          <p:cNvSpPr>
            <a:spLocks noGrp="1"/>
          </p:cNvSpPr>
          <p:nvPr>
            <p:ph type="title" orient="vert"/>
          </p:nvPr>
        </p:nvSpPr>
        <p:spPr>
          <a:xfrm>
            <a:off x="0" y="365125"/>
            <a:ext cx="1431105" cy="5811838"/>
          </a:xfrm>
        </p:spPr>
        <p:txBody>
          <a:bodyPr/>
          <a:lstStyle/>
          <a:p>
            <a:r>
              <a:rPr kumimoji="1" lang="zh-CN" altLang="en-US" dirty="0" smtClean="0">
                <a:latin typeface="Lantinghei SC Demibold" charset="-122"/>
                <a:ea typeface="Lantinghei SC Demibold" charset="-122"/>
                <a:cs typeface="Lantinghei SC Demibold" charset="-122"/>
              </a:rPr>
              <a:t>现代程序架构</a:t>
            </a:r>
            <a:endParaRPr kumimoji="1" lang="zh-CN" altLang="en-US" dirty="0">
              <a:latin typeface="Lantinghei SC Demibold" charset="-122"/>
              <a:ea typeface="Lantinghei SC Demibold" charset="-122"/>
              <a:cs typeface="Lantinghei SC Demibold" charset="-122"/>
            </a:endParaRPr>
          </a:p>
        </p:txBody>
      </p:sp>
      <p:sp>
        <p:nvSpPr>
          <p:cNvPr id="9" name="矩形 8"/>
          <p:cNvSpPr/>
          <p:nvPr/>
        </p:nvSpPr>
        <p:spPr>
          <a:xfrm>
            <a:off x="1705469" y="601645"/>
            <a:ext cx="2018120"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10" name="矩形 9"/>
          <p:cNvSpPr/>
          <p:nvPr/>
        </p:nvSpPr>
        <p:spPr>
          <a:xfrm>
            <a:off x="3808430" y="602962"/>
            <a:ext cx="2084895"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11" name="矩形 10"/>
          <p:cNvSpPr/>
          <p:nvPr/>
        </p:nvSpPr>
        <p:spPr>
          <a:xfrm>
            <a:off x="1705469" y="1326173"/>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Reactive UI update system</a:t>
            </a:r>
            <a:endParaRPr kumimoji="1" lang="en-US" altLang="zh-CN" dirty="0">
              <a:solidFill>
                <a:schemeClr val="bg1"/>
              </a:solidFill>
              <a:latin typeface="Helvetica Neue" charset="0"/>
              <a:ea typeface="Helvetica Neue" charset="0"/>
              <a:cs typeface="Helvetica Neue" charset="0"/>
            </a:endParaRPr>
          </a:p>
        </p:txBody>
      </p:sp>
      <p:sp>
        <p:nvSpPr>
          <p:cNvPr id="12" name="矩形 11"/>
          <p:cNvSpPr/>
          <p:nvPr/>
        </p:nvSpPr>
        <p:spPr>
          <a:xfrm>
            <a:off x="1714502" y="1865510"/>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Native mobile container</a:t>
            </a:r>
            <a:endParaRPr kumimoji="1" lang="en-US" altLang="zh-CN" dirty="0">
              <a:solidFill>
                <a:schemeClr val="bg1"/>
              </a:solidFill>
              <a:latin typeface="Helvetica Neue" charset="0"/>
              <a:ea typeface="Helvetica Neue" charset="0"/>
              <a:cs typeface="Helvetica Neue" charset="0"/>
            </a:endParaRPr>
          </a:p>
        </p:txBody>
      </p:sp>
      <p:sp>
        <p:nvSpPr>
          <p:cNvPr id="13" name="矩形 12"/>
          <p:cNvSpPr/>
          <p:nvPr/>
        </p:nvSpPr>
        <p:spPr>
          <a:xfrm>
            <a:off x="1705469" y="2446072"/>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Speculative client-side updates</a:t>
            </a:r>
            <a:endParaRPr kumimoji="1" lang="en-US" altLang="zh-CN" dirty="0">
              <a:solidFill>
                <a:schemeClr val="bg1"/>
              </a:solidFill>
              <a:latin typeface="Helvetica Neue" charset="0"/>
              <a:ea typeface="Helvetica Neue" charset="0"/>
              <a:cs typeface="Helvetica Neue" charset="0"/>
            </a:endParaRPr>
          </a:p>
        </p:txBody>
      </p:sp>
      <p:sp>
        <p:nvSpPr>
          <p:cNvPr id="14" name="矩形 13"/>
          <p:cNvSpPr/>
          <p:nvPr/>
        </p:nvSpPr>
        <p:spPr>
          <a:xfrm>
            <a:off x="1714502" y="3006989"/>
            <a:ext cx="4187856" cy="42721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Client-side data store</a:t>
            </a:r>
            <a:endParaRPr kumimoji="1" lang="en-US" altLang="zh-CN" dirty="0">
              <a:solidFill>
                <a:schemeClr val="bg1"/>
              </a:solidFill>
              <a:latin typeface="Helvetica Neue" charset="0"/>
              <a:ea typeface="Helvetica Neue" charset="0"/>
              <a:cs typeface="Helvetica Neue" charset="0"/>
            </a:endParaRPr>
          </a:p>
        </p:txBody>
      </p:sp>
      <p:sp>
        <p:nvSpPr>
          <p:cNvPr id="15" name="矩形 14"/>
          <p:cNvSpPr/>
          <p:nvPr/>
        </p:nvSpPr>
        <p:spPr>
          <a:xfrm>
            <a:off x="1714502" y="3565971"/>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Custom data sync protocol</a:t>
            </a:r>
            <a:endParaRPr kumimoji="1" lang="en-US" altLang="zh-CN" dirty="0">
              <a:solidFill>
                <a:schemeClr val="bg1"/>
              </a:solidFill>
              <a:latin typeface="Helvetica Neue" charset="0"/>
              <a:ea typeface="Helvetica Neue" charset="0"/>
              <a:cs typeface="Helvetica Neue" charset="0"/>
            </a:endParaRPr>
          </a:p>
        </p:txBody>
      </p:sp>
      <p:sp>
        <p:nvSpPr>
          <p:cNvPr id="16" name="矩形 15"/>
          <p:cNvSpPr/>
          <p:nvPr/>
        </p:nvSpPr>
        <p:spPr>
          <a:xfrm>
            <a:off x="1705469" y="4148468"/>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Realtime</a:t>
            </a:r>
            <a:r>
              <a:rPr kumimoji="1" lang="en-US" altLang="zh-CN" dirty="0" smtClean="0">
                <a:solidFill>
                  <a:schemeClr val="bg1"/>
                </a:solidFill>
                <a:latin typeface="Helvetica Neue" charset="0"/>
                <a:ea typeface="Helvetica Neue" charset="0"/>
                <a:cs typeface="Helvetica Neue" charset="0"/>
              </a:rPr>
              <a:t> database monitoring</a:t>
            </a:r>
            <a:endParaRPr kumimoji="1" lang="en-US" altLang="zh-CN" dirty="0">
              <a:solidFill>
                <a:schemeClr val="bg1"/>
              </a:solidFill>
              <a:latin typeface="Helvetica Neue" charset="0"/>
              <a:ea typeface="Helvetica Neue" charset="0"/>
              <a:cs typeface="Helvetica Neue" charset="0"/>
            </a:endParaRPr>
          </a:p>
        </p:txBody>
      </p:sp>
      <p:sp>
        <p:nvSpPr>
          <p:cNvPr id="17" name="矩形 16"/>
          <p:cNvSpPr/>
          <p:nvPr/>
        </p:nvSpPr>
        <p:spPr>
          <a:xfrm>
            <a:off x="1714502" y="4730965"/>
            <a:ext cx="4187856" cy="4271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Build &amp; Update System</a:t>
            </a:r>
            <a:endParaRPr kumimoji="1" lang="en-US" altLang="zh-CN" dirty="0">
              <a:solidFill>
                <a:schemeClr val="bg1"/>
              </a:solidFill>
              <a:latin typeface="Helvetica Neue" charset="0"/>
              <a:ea typeface="Helvetica Neue" charset="0"/>
              <a:cs typeface="Helvetica Neue" charset="0"/>
            </a:endParaRPr>
          </a:p>
        </p:txBody>
      </p:sp>
      <p:sp>
        <p:nvSpPr>
          <p:cNvPr id="18" name="矩形 17"/>
          <p:cNvSpPr/>
          <p:nvPr/>
        </p:nvSpPr>
        <p:spPr>
          <a:xfrm>
            <a:off x="1705469" y="5312145"/>
            <a:ext cx="2018120"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Language</a:t>
            </a:r>
          </a:p>
          <a:p>
            <a:pPr algn="ctr"/>
            <a:r>
              <a:rPr kumimoji="1" lang="en-US" altLang="zh-CN" dirty="0" smtClean="0">
                <a:solidFill>
                  <a:schemeClr val="tx1"/>
                </a:solidFill>
                <a:latin typeface="Helvetica Neue" charset="0"/>
                <a:ea typeface="Helvetica Neue" charset="0"/>
                <a:cs typeface="Helvetica Neue" charset="0"/>
              </a:rPr>
              <a:t>Runtime</a:t>
            </a:r>
            <a:endParaRPr kumimoji="1" lang="zh-CN" altLang="en-US" dirty="0">
              <a:solidFill>
                <a:schemeClr val="tx1"/>
              </a:solidFill>
              <a:latin typeface="Helvetica Neue" charset="0"/>
              <a:ea typeface="Helvetica Neue" charset="0"/>
              <a:cs typeface="Helvetica Neue" charset="0"/>
            </a:endParaRPr>
          </a:p>
        </p:txBody>
      </p:sp>
      <p:sp>
        <p:nvSpPr>
          <p:cNvPr id="19" name="矩形 18"/>
          <p:cNvSpPr/>
          <p:nvPr/>
        </p:nvSpPr>
        <p:spPr>
          <a:xfrm>
            <a:off x="3808430" y="5313462"/>
            <a:ext cx="2084895"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Database</a:t>
            </a:r>
            <a:endParaRPr kumimoji="1" lang="en-US" altLang="zh-CN" dirty="0">
              <a:solidFill>
                <a:schemeClr val="tx1"/>
              </a:solidFill>
              <a:latin typeface="Helvetica Neue" charset="0"/>
              <a:ea typeface="Helvetica Neue" charset="0"/>
              <a:cs typeface="Helvetica Neue" charset="0"/>
            </a:endParaRPr>
          </a:p>
        </p:txBody>
      </p:sp>
      <p:sp>
        <p:nvSpPr>
          <p:cNvPr id="20" name="矩形 19"/>
          <p:cNvSpPr/>
          <p:nvPr/>
        </p:nvSpPr>
        <p:spPr>
          <a:xfrm>
            <a:off x="7141069" y="601645"/>
            <a:ext cx="2018120"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21" name="矩形 20"/>
          <p:cNvSpPr/>
          <p:nvPr/>
        </p:nvSpPr>
        <p:spPr>
          <a:xfrm>
            <a:off x="9244030" y="602962"/>
            <a:ext cx="2084895" cy="60721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22" name="矩形 21"/>
          <p:cNvSpPr/>
          <p:nvPr/>
        </p:nvSpPr>
        <p:spPr>
          <a:xfrm>
            <a:off x="7141069" y="1326173"/>
            <a:ext cx="4187856" cy="38319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smtClean="0">
                <a:solidFill>
                  <a:schemeClr val="tx1"/>
                </a:solidFill>
                <a:latin typeface="Helvetica Neue" charset="0"/>
                <a:ea typeface="Helvetica Neue" charset="0"/>
                <a:cs typeface="Helvetica Neue" charset="0"/>
              </a:rPr>
              <a:t>METEOR</a:t>
            </a:r>
          </a:p>
        </p:txBody>
      </p:sp>
      <p:sp>
        <p:nvSpPr>
          <p:cNvPr id="29" name="矩形 28"/>
          <p:cNvSpPr/>
          <p:nvPr/>
        </p:nvSpPr>
        <p:spPr>
          <a:xfrm>
            <a:off x="7141069" y="5312145"/>
            <a:ext cx="2018120"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tx1"/>
                </a:solidFill>
                <a:latin typeface="Helvetica Neue" charset="0"/>
                <a:ea typeface="Helvetica Neue" charset="0"/>
                <a:cs typeface="Helvetica Neue" charset="0"/>
              </a:rPr>
              <a:t>Node.js</a:t>
            </a:r>
            <a:endParaRPr kumimoji="1" lang="en-US" altLang="zh-CN" dirty="0" smtClean="0">
              <a:solidFill>
                <a:schemeClr val="tx1"/>
              </a:solidFill>
              <a:latin typeface="Helvetica Neue" charset="0"/>
              <a:ea typeface="Helvetica Neue" charset="0"/>
              <a:cs typeface="Helvetica Neue" charset="0"/>
            </a:endParaRPr>
          </a:p>
          <a:p>
            <a:pPr algn="ctr"/>
            <a:r>
              <a:rPr kumimoji="1" lang="en-US" altLang="zh-CN" dirty="0" err="1" smtClean="0">
                <a:solidFill>
                  <a:schemeClr val="tx1"/>
                </a:solidFill>
                <a:latin typeface="Helvetica Neue" charset="0"/>
                <a:ea typeface="Helvetica Neue" charset="0"/>
                <a:cs typeface="Helvetica Neue" charset="0"/>
              </a:rPr>
              <a:t>PhoneGap</a:t>
            </a:r>
            <a:endParaRPr kumimoji="1" lang="zh-CN" altLang="en-US" dirty="0">
              <a:solidFill>
                <a:schemeClr val="tx1"/>
              </a:solidFill>
              <a:latin typeface="Helvetica Neue" charset="0"/>
              <a:ea typeface="Helvetica Neue" charset="0"/>
              <a:cs typeface="Helvetica Neue" charset="0"/>
            </a:endParaRPr>
          </a:p>
        </p:txBody>
      </p:sp>
      <p:sp>
        <p:nvSpPr>
          <p:cNvPr id="30" name="矩形 29"/>
          <p:cNvSpPr/>
          <p:nvPr/>
        </p:nvSpPr>
        <p:spPr>
          <a:xfrm>
            <a:off x="9244030" y="5313462"/>
            <a:ext cx="2084895" cy="864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Database</a:t>
            </a:r>
            <a:endParaRPr kumimoji="1" lang="en-US" altLang="zh-CN" dirty="0">
              <a:solidFill>
                <a:schemeClr val="tx1"/>
              </a:solidFill>
              <a:latin typeface="Helvetica Neue" charset="0"/>
              <a:ea typeface="Helvetica Neue" charset="0"/>
              <a:cs typeface="Helvetica Neue" charset="0"/>
            </a:endParaRPr>
          </a:p>
        </p:txBody>
      </p:sp>
      <p:sp>
        <p:nvSpPr>
          <p:cNvPr id="31" name="文本框 30"/>
          <p:cNvSpPr txBox="1"/>
          <p:nvPr/>
        </p:nvSpPr>
        <p:spPr>
          <a:xfrm>
            <a:off x="1705469" y="142240"/>
            <a:ext cx="4187855" cy="369332"/>
          </a:xfrm>
          <a:prstGeom prst="rect">
            <a:avLst/>
          </a:prstGeom>
          <a:noFill/>
        </p:spPr>
        <p:txBody>
          <a:bodyPr wrap="square" rtlCol="0">
            <a:spAutoFit/>
          </a:bodyPr>
          <a:lstStyle/>
          <a:p>
            <a:pPr algn="ctr"/>
            <a:r>
              <a:rPr kumimoji="1" lang="zh-CN" altLang="en-US" dirty="0" smtClean="0">
                <a:latin typeface="Lantinghei SC Demibold" charset="-122"/>
                <a:ea typeface="Lantinghei SC Demibold" charset="-122"/>
                <a:cs typeface="Lantinghei SC Demibold" charset="-122"/>
              </a:rPr>
              <a:t>自己手工构造</a:t>
            </a:r>
            <a:endParaRPr kumimoji="1" lang="zh-CN" altLang="en-US" dirty="0">
              <a:latin typeface="Lantinghei SC Demibold" charset="-122"/>
              <a:ea typeface="Lantinghei SC Demibold" charset="-122"/>
              <a:cs typeface="Lantinghei SC Demibold" charset="-122"/>
            </a:endParaRPr>
          </a:p>
        </p:txBody>
      </p:sp>
      <p:sp>
        <p:nvSpPr>
          <p:cNvPr id="32" name="文本框 31"/>
          <p:cNvSpPr txBox="1"/>
          <p:nvPr/>
        </p:nvSpPr>
        <p:spPr>
          <a:xfrm>
            <a:off x="7141070" y="154619"/>
            <a:ext cx="4187856" cy="369332"/>
          </a:xfrm>
          <a:prstGeom prst="rect">
            <a:avLst/>
          </a:prstGeom>
          <a:noFill/>
        </p:spPr>
        <p:txBody>
          <a:bodyPr wrap="square" rtlCol="0">
            <a:spAutoFit/>
          </a:bodyPr>
          <a:lstStyle/>
          <a:p>
            <a:pPr algn="ctr"/>
            <a:r>
              <a:rPr kumimoji="1" lang="zh-CN" altLang="en-US" dirty="0" smtClean="0">
                <a:latin typeface="Lantinghei SC Demibold" charset="-122"/>
                <a:ea typeface="Lantinghei SC Demibold" charset="-122"/>
                <a:cs typeface="Lantinghei SC Demibold" charset="-122"/>
              </a:rPr>
              <a:t>使用</a:t>
            </a:r>
            <a:r>
              <a:rPr kumimoji="1" lang="en-US" altLang="zh-CN" dirty="0" smtClean="0">
                <a:latin typeface="Lantinghei SC Demibold" charset="-122"/>
                <a:ea typeface="Lantinghei SC Demibold" charset="-122"/>
                <a:cs typeface="Lantinghei SC Demibold" charset="-122"/>
              </a:rPr>
              <a:t>Meteor</a:t>
            </a:r>
            <a:endParaRPr kumimoji="1" lang="zh-CN" altLang="en-US"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1302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9" grpId="0" animBg="1"/>
      <p:bldP spid="30"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竖排标题 6"/>
          <p:cNvSpPr>
            <a:spLocks noGrp="1"/>
          </p:cNvSpPr>
          <p:nvPr>
            <p:ph type="title" orient="vert"/>
          </p:nvPr>
        </p:nvSpPr>
        <p:spPr>
          <a:xfrm>
            <a:off x="0" y="365125"/>
            <a:ext cx="1431105" cy="5811838"/>
          </a:xfrm>
        </p:spPr>
        <p:txBody>
          <a:bodyPr/>
          <a:lstStyle/>
          <a:p>
            <a:r>
              <a:rPr kumimoji="1" lang="en-US" altLang="zh-CN" dirty="0" smtClean="0">
                <a:latin typeface="Lantinghei SC Demibold" charset="-122"/>
                <a:ea typeface="Lantinghei SC Demibold" charset="-122"/>
                <a:cs typeface="Lantinghei SC Demibold" charset="-122"/>
              </a:rPr>
              <a:t>METEOR</a:t>
            </a:r>
            <a:r>
              <a:rPr kumimoji="1" lang="zh-CN" altLang="en-US" dirty="0" smtClean="0">
                <a:latin typeface="Lantinghei SC Demibold" charset="-122"/>
                <a:ea typeface="Lantinghei SC Demibold" charset="-122"/>
                <a:cs typeface="Lantinghei SC Demibold" charset="-122"/>
              </a:rPr>
              <a:t>做了什么</a:t>
            </a:r>
            <a:endParaRPr kumimoji="1" lang="zh-CN" altLang="en-US" dirty="0">
              <a:latin typeface="Lantinghei SC Demibold" charset="-122"/>
              <a:ea typeface="Lantinghei SC Demibold" charset="-122"/>
              <a:cs typeface="Lantinghei SC Demibold" charset="-122"/>
            </a:endParaRPr>
          </a:p>
        </p:txBody>
      </p:sp>
      <p:sp>
        <p:nvSpPr>
          <p:cNvPr id="9" name="矩形 8"/>
          <p:cNvSpPr/>
          <p:nvPr/>
        </p:nvSpPr>
        <p:spPr>
          <a:xfrm>
            <a:off x="1705469" y="1036319"/>
            <a:ext cx="2018120" cy="491873"/>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HTML</a:t>
            </a:r>
            <a:r>
              <a:rPr kumimoji="1" lang="zh-CN" altLang="en-US" dirty="0">
                <a:solidFill>
                  <a:schemeClr val="bg1"/>
                </a:solidFill>
                <a:latin typeface="Helvetica Neue" charset="0"/>
                <a:ea typeface="Helvetica Neue" charset="0"/>
                <a:cs typeface="Helvetica Neue" charset="0"/>
              </a:rPr>
              <a:t> </a:t>
            </a:r>
            <a:r>
              <a:rPr kumimoji="1" lang="en-US" altLang="zh-CN" dirty="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10" name="矩形 9"/>
          <p:cNvSpPr/>
          <p:nvPr/>
        </p:nvSpPr>
        <p:spPr>
          <a:xfrm>
            <a:off x="3808430" y="1036320"/>
            <a:ext cx="2084895" cy="493190"/>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11" name="矩形 10"/>
          <p:cNvSpPr/>
          <p:nvPr/>
        </p:nvSpPr>
        <p:spPr>
          <a:xfrm>
            <a:off x="1705469" y="1645505"/>
            <a:ext cx="4187856" cy="427213"/>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Reactive UI update system</a:t>
            </a:r>
          </a:p>
        </p:txBody>
      </p:sp>
      <p:sp>
        <p:nvSpPr>
          <p:cNvPr id="12" name="矩形 11"/>
          <p:cNvSpPr/>
          <p:nvPr/>
        </p:nvSpPr>
        <p:spPr>
          <a:xfrm>
            <a:off x="1714502" y="2184842"/>
            <a:ext cx="4187856" cy="427213"/>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Native mobile container</a:t>
            </a:r>
          </a:p>
        </p:txBody>
      </p:sp>
      <p:sp>
        <p:nvSpPr>
          <p:cNvPr id="13" name="矩形 12"/>
          <p:cNvSpPr/>
          <p:nvPr/>
        </p:nvSpPr>
        <p:spPr>
          <a:xfrm>
            <a:off x="1705469" y="2765404"/>
            <a:ext cx="4187856" cy="427213"/>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Speculative client-side updates</a:t>
            </a:r>
          </a:p>
        </p:txBody>
      </p:sp>
      <p:sp>
        <p:nvSpPr>
          <p:cNvPr id="14" name="矩形 13"/>
          <p:cNvSpPr/>
          <p:nvPr/>
        </p:nvSpPr>
        <p:spPr>
          <a:xfrm>
            <a:off x="1714502" y="3326321"/>
            <a:ext cx="4187856" cy="427213"/>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Client-side data store</a:t>
            </a:r>
          </a:p>
        </p:txBody>
      </p:sp>
      <p:sp>
        <p:nvSpPr>
          <p:cNvPr id="15" name="矩形 14"/>
          <p:cNvSpPr/>
          <p:nvPr/>
        </p:nvSpPr>
        <p:spPr>
          <a:xfrm>
            <a:off x="1714502" y="3885303"/>
            <a:ext cx="4187856" cy="427108"/>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Custom data sync protocol</a:t>
            </a:r>
          </a:p>
        </p:txBody>
      </p:sp>
      <p:sp>
        <p:nvSpPr>
          <p:cNvPr id="16" name="矩形 15"/>
          <p:cNvSpPr/>
          <p:nvPr/>
        </p:nvSpPr>
        <p:spPr>
          <a:xfrm>
            <a:off x="1705469" y="4467800"/>
            <a:ext cx="4187856" cy="427108"/>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bg1"/>
                </a:solidFill>
                <a:latin typeface="Helvetica Neue" charset="0"/>
                <a:ea typeface="Helvetica Neue" charset="0"/>
                <a:cs typeface="Helvetica Neue" charset="0"/>
              </a:rPr>
              <a:t>Realtime</a:t>
            </a:r>
            <a:r>
              <a:rPr kumimoji="1" lang="en-US" altLang="zh-CN" dirty="0">
                <a:solidFill>
                  <a:schemeClr val="bg1"/>
                </a:solidFill>
                <a:latin typeface="Helvetica Neue" charset="0"/>
                <a:ea typeface="Helvetica Neue" charset="0"/>
                <a:cs typeface="Helvetica Neue" charset="0"/>
              </a:rPr>
              <a:t> database monitoring</a:t>
            </a:r>
          </a:p>
        </p:txBody>
      </p:sp>
      <p:sp>
        <p:nvSpPr>
          <p:cNvPr id="17" name="矩形 16"/>
          <p:cNvSpPr/>
          <p:nvPr/>
        </p:nvSpPr>
        <p:spPr>
          <a:xfrm>
            <a:off x="1714502" y="5050297"/>
            <a:ext cx="4187856" cy="427108"/>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Build &amp; Update System</a:t>
            </a:r>
          </a:p>
        </p:txBody>
      </p:sp>
      <p:sp>
        <p:nvSpPr>
          <p:cNvPr id="18" name="矩形 17"/>
          <p:cNvSpPr/>
          <p:nvPr/>
        </p:nvSpPr>
        <p:spPr>
          <a:xfrm>
            <a:off x="1705469" y="5743237"/>
            <a:ext cx="2018120" cy="627083"/>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Helvetica Neue" charset="0"/>
                <a:ea typeface="Helvetica Neue" charset="0"/>
                <a:cs typeface="Helvetica Neue" charset="0"/>
              </a:rPr>
              <a:t>Language</a:t>
            </a:r>
          </a:p>
          <a:p>
            <a:pPr algn="ctr"/>
            <a:r>
              <a:rPr kumimoji="1" lang="en-US" altLang="zh-CN" dirty="0">
                <a:solidFill>
                  <a:schemeClr val="tx1"/>
                </a:solidFill>
                <a:latin typeface="Helvetica Neue" charset="0"/>
                <a:ea typeface="Helvetica Neue" charset="0"/>
                <a:cs typeface="Helvetica Neue" charset="0"/>
              </a:rPr>
              <a:t>Runtime</a:t>
            </a:r>
            <a:endParaRPr kumimoji="1" lang="zh-CN" altLang="en-US" dirty="0">
              <a:solidFill>
                <a:schemeClr val="tx1"/>
              </a:solidFill>
              <a:latin typeface="Helvetica Neue" charset="0"/>
              <a:ea typeface="Helvetica Neue" charset="0"/>
              <a:cs typeface="Helvetica Neue" charset="0"/>
            </a:endParaRPr>
          </a:p>
        </p:txBody>
      </p:sp>
      <p:sp>
        <p:nvSpPr>
          <p:cNvPr id="19" name="矩形 18"/>
          <p:cNvSpPr/>
          <p:nvPr/>
        </p:nvSpPr>
        <p:spPr>
          <a:xfrm>
            <a:off x="3808430" y="5744554"/>
            <a:ext cx="2084895" cy="625766"/>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Database</a:t>
            </a:r>
            <a:endParaRPr kumimoji="1" lang="en-US" altLang="zh-CN" dirty="0">
              <a:solidFill>
                <a:schemeClr val="tx1"/>
              </a:solidFill>
              <a:latin typeface="Helvetica Neue" charset="0"/>
              <a:ea typeface="Helvetica Neue" charset="0"/>
              <a:cs typeface="Helvetica Neue" charset="0"/>
            </a:endParaRPr>
          </a:p>
        </p:txBody>
      </p:sp>
      <p:sp>
        <p:nvSpPr>
          <p:cNvPr id="20" name="矩形 19"/>
          <p:cNvSpPr/>
          <p:nvPr/>
        </p:nvSpPr>
        <p:spPr>
          <a:xfrm>
            <a:off x="7141069" y="1036319"/>
            <a:ext cx="2018120" cy="491874"/>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21" name="矩形 20"/>
          <p:cNvSpPr/>
          <p:nvPr/>
        </p:nvSpPr>
        <p:spPr>
          <a:xfrm>
            <a:off x="9244030" y="1036318"/>
            <a:ext cx="2084895" cy="493191"/>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22" name="矩形 21"/>
          <p:cNvSpPr/>
          <p:nvPr/>
        </p:nvSpPr>
        <p:spPr>
          <a:xfrm>
            <a:off x="7141069" y="1645504"/>
            <a:ext cx="4187856" cy="3916387"/>
          </a:xfrm>
          <a:prstGeom prst="rect">
            <a:avLst/>
          </a:prstGeom>
          <a:solidFill>
            <a:srgbClr val="CD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Meteor</a:t>
            </a: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p:txBody>
      </p:sp>
      <p:sp>
        <p:nvSpPr>
          <p:cNvPr id="29" name="矩形 28"/>
          <p:cNvSpPr/>
          <p:nvPr/>
        </p:nvSpPr>
        <p:spPr>
          <a:xfrm>
            <a:off x="7141069" y="5743237"/>
            <a:ext cx="2018120" cy="627083"/>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Helvetica Neue" charset="0"/>
                <a:ea typeface="Helvetica Neue" charset="0"/>
                <a:cs typeface="Helvetica Neue" charset="0"/>
              </a:rPr>
              <a:t>Node.js</a:t>
            </a:r>
            <a:endParaRPr kumimoji="1" lang="en-US" altLang="zh-CN" dirty="0">
              <a:solidFill>
                <a:schemeClr val="tx1"/>
              </a:solidFill>
              <a:latin typeface="Helvetica Neue" charset="0"/>
              <a:ea typeface="Helvetica Neue" charset="0"/>
              <a:cs typeface="Helvetica Neue" charset="0"/>
            </a:endParaRPr>
          </a:p>
          <a:p>
            <a:pPr algn="ctr"/>
            <a:r>
              <a:rPr kumimoji="1" lang="en-US" altLang="zh-CN" dirty="0" err="1">
                <a:solidFill>
                  <a:schemeClr val="tx1"/>
                </a:solidFill>
                <a:latin typeface="Helvetica Neue" charset="0"/>
                <a:ea typeface="Helvetica Neue" charset="0"/>
                <a:cs typeface="Helvetica Neue" charset="0"/>
              </a:rPr>
              <a:t>PhoneGap</a:t>
            </a:r>
            <a:endParaRPr kumimoji="1" lang="zh-CN" altLang="en-US" dirty="0">
              <a:solidFill>
                <a:schemeClr val="tx1"/>
              </a:solidFill>
              <a:latin typeface="Helvetica Neue" charset="0"/>
              <a:ea typeface="Helvetica Neue" charset="0"/>
              <a:cs typeface="Helvetica Neue" charset="0"/>
            </a:endParaRPr>
          </a:p>
        </p:txBody>
      </p:sp>
      <p:sp>
        <p:nvSpPr>
          <p:cNvPr id="30" name="矩形 29"/>
          <p:cNvSpPr/>
          <p:nvPr/>
        </p:nvSpPr>
        <p:spPr>
          <a:xfrm>
            <a:off x="9244030" y="5744554"/>
            <a:ext cx="2084895" cy="625766"/>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Helvetica Neue" charset="0"/>
                <a:ea typeface="Helvetica Neue" charset="0"/>
                <a:cs typeface="Helvetica Neue" charset="0"/>
              </a:rPr>
              <a:t>Database</a:t>
            </a:r>
          </a:p>
        </p:txBody>
      </p:sp>
      <p:sp>
        <p:nvSpPr>
          <p:cNvPr id="31" name="文本框 30"/>
          <p:cNvSpPr txBox="1"/>
          <p:nvPr/>
        </p:nvSpPr>
        <p:spPr>
          <a:xfrm>
            <a:off x="1705469" y="355600"/>
            <a:ext cx="4187855" cy="369332"/>
          </a:xfrm>
          <a:prstGeom prst="rect">
            <a:avLst/>
          </a:prstGeom>
          <a:noFill/>
        </p:spPr>
        <p:txBody>
          <a:bodyPr wrap="square" rtlCol="0">
            <a:spAutoFit/>
          </a:bodyPr>
          <a:lstStyle/>
          <a:p>
            <a:pPr algn="ctr"/>
            <a:r>
              <a:rPr kumimoji="1" lang="zh-CN" altLang="en-US" b="1" dirty="0" smtClean="0">
                <a:latin typeface="Lantinghei SC Heavy" charset="-122"/>
                <a:ea typeface="Lantinghei SC Heavy" charset="-122"/>
                <a:cs typeface="Lantinghei SC Heavy" charset="-122"/>
              </a:rPr>
              <a:t>自己手工构造</a:t>
            </a:r>
            <a:endParaRPr kumimoji="1" lang="zh-CN" altLang="en-US" b="1" dirty="0">
              <a:latin typeface="Lantinghei SC Heavy" charset="-122"/>
              <a:ea typeface="Lantinghei SC Heavy" charset="-122"/>
              <a:cs typeface="Lantinghei SC Heavy" charset="-122"/>
            </a:endParaRPr>
          </a:p>
        </p:txBody>
      </p:sp>
      <p:sp>
        <p:nvSpPr>
          <p:cNvPr id="32" name="文本框 31"/>
          <p:cNvSpPr txBox="1"/>
          <p:nvPr/>
        </p:nvSpPr>
        <p:spPr>
          <a:xfrm>
            <a:off x="7141070" y="367979"/>
            <a:ext cx="4187856" cy="369332"/>
          </a:xfrm>
          <a:prstGeom prst="rect">
            <a:avLst/>
          </a:prstGeom>
          <a:noFill/>
        </p:spPr>
        <p:txBody>
          <a:bodyPr wrap="square" rtlCol="0">
            <a:spAutoFit/>
          </a:bodyPr>
          <a:lstStyle/>
          <a:p>
            <a:pPr algn="ctr"/>
            <a:r>
              <a:rPr kumimoji="1" lang="zh-CN" altLang="en-US" b="1" dirty="0" smtClean="0">
                <a:latin typeface="Lantinghei SC Heavy" charset="-122"/>
                <a:ea typeface="Lantinghei SC Heavy" charset="-122"/>
                <a:cs typeface="Lantinghei SC Heavy" charset="-122"/>
              </a:rPr>
              <a:t>使用</a:t>
            </a:r>
            <a:r>
              <a:rPr kumimoji="1" lang="en-US" altLang="zh-CN" b="1" dirty="0" smtClean="0">
                <a:latin typeface="Lantinghei SC Heavy" charset="-122"/>
                <a:ea typeface="Lantinghei SC Heavy" charset="-122"/>
                <a:cs typeface="Lantinghei SC Heavy" charset="-122"/>
              </a:rPr>
              <a:t>Meteor</a:t>
            </a:r>
            <a:endParaRPr kumimoji="1" lang="zh-CN" altLang="en-US" b="1" dirty="0">
              <a:latin typeface="Lantinghei SC Heavy" charset="-122"/>
              <a:ea typeface="Lantinghei SC Heavy" charset="-122"/>
              <a:cs typeface="Lantinghei SC Heavy" charset="-122"/>
            </a:endParaRPr>
          </a:p>
        </p:txBody>
      </p:sp>
      <p:sp>
        <p:nvSpPr>
          <p:cNvPr id="23" name="矩形 22"/>
          <p:cNvSpPr/>
          <p:nvPr/>
        </p:nvSpPr>
        <p:spPr>
          <a:xfrm>
            <a:off x="7333950" y="2206847"/>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bg1"/>
                </a:solidFill>
                <a:latin typeface="Helvetica Neue" charset="0"/>
                <a:ea typeface="Helvetica Neue" charset="0"/>
                <a:cs typeface="Helvetica Neue" charset="0"/>
              </a:rPr>
              <a:t>Blaze</a:t>
            </a:r>
          </a:p>
        </p:txBody>
      </p:sp>
      <p:sp>
        <p:nvSpPr>
          <p:cNvPr id="24" name="矩形 23"/>
          <p:cNvSpPr/>
          <p:nvPr/>
        </p:nvSpPr>
        <p:spPr>
          <a:xfrm>
            <a:off x="9244030" y="2206847"/>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Tracker</a:t>
            </a:r>
          </a:p>
        </p:txBody>
      </p:sp>
      <p:sp>
        <p:nvSpPr>
          <p:cNvPr id="25" name="矩形 24"/>
          <p:cNvSpPr/>
          <p:nvPr/>
        </p:nvSpPr>
        <p:spPr>
          <a:xfrm>
            <a:off x="7333950" y="2867247"/>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DDP</a:t>
            </a:r>
          </a:p>
        </p:txBody>
      </p:sp>
      <p:sp>
        <p:nvSpPr>
          <p:cNvPr id="26" name="矩形 25"/>
          <p:cNvSpPr/>
          <p:nvPr/>
        </p:nvSpPr>
        <p:spPr>
          <a:xfrm>
            <a:off x="9244030" y="2867247"/>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Livequery</a:t>
            </a:r>
            <a:endParaRPr kumimoji="1" lang="en-US" altLang="zh-CN" dirty="0" smtClean="0">
              <a:solidFill>
                <a:schemeClr val="bg1"/>
              </a:solidFill>
              <a:latin typeface="Helvetica Neue" charset="0"/>
              <a:ea typeface="Helvetica Neue" charset="0"/>
              <a:cs typeface="Helvetica Neue" charset="0"/>
            </a:endParaRPr>
          </a:p>
        </p:txBody>
      </p:sp>
      <p:sp>
        <p:nvSpPr>
          <p:cNvPr id="27" name="矩形 26"/>
          <p:cNvSpPr/>
          <p:nvPr/>
        </p:nvSpPr>
        <p:spPr>
          <a:xfrm>
            <a:off x="7333950" y="3536748"/>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Mini DB</a:t>
            </a:r>
          </a:p>
        </p:txBody>
      </p:sp>
      <p:sp>
        <p:nvSpPr>
          <p:cNvPr id="28" name="矩形 27"/>
          <p:cNvSpPr/>
          <p:nvPr/>
        </p:nvSpPr>
        <p:spPr>
          <a:xfrm>
            <a:off x="9244030" y="3536748"/>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Accounts</a:t>
            </a:r>
          </a:p>
        </p:txBody>
      </p:sp>
      <p:sp>
        <p:nvSpPr>
          <p:cNvPr id="33" name="矩形 32"/>
          <p:cNvSpPr/>
          <p:nvPr/>
        </p:nvSpPr>
        <p:spPr>
          <a:xfrm>
            <a:off x="7333950" y="4862875"/>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Isobuild</a:t>
            </a:r>
            <a:endParaRPr kumimoji="1" lang="en-US" altLang="zh-CN" dirty="0" smtClean="0">
              <a:solidFill>
                <a:schemeClr val="bg1"/>
              </a:solidFill>
              <a:latin typeface="Helvetica Neue" charset="0"/>
              <a:ea typeface="Helvetica Neue" charset="0"/>
              <a:cs typeface="Helvetica Neue" charset="0"/>
            </a:endParaRPr>
          </a:p>
        </p:txBody>
      </p:sp>
      <p:sp>
        <p:nvSpPr>
          <p:cNvPr id="34" name="矩形 33"/>
          <p:cNvSpPr/>
          <p:nvPr/>
        </p:nvSpPr>
        <p:spPr>
          <a:xfrm>
            <a:off x="7333950" y="4207706"/>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Package Server</a:t>
            </a:r>
          </a:p>
        </p:txBody>
      </p:sp>
    </p:spTree>
    <p:extLst>
      <p:ext uri="{BB962C8B-B14F-4D97-AF65-F5344CB8AC3E}">
        <p14:creationId xmlns:p14="http://schemas.microsoft.com/office/powerpoint/2010/main" val="1793227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803275"/>
          </a:xfrm>
        </p:spPr>
        <p:txBody>
          <a:bodyPr/>
          <a:lstStyle/>
          <a:p>
            <a:pPr algn="ctr"/>
            <a:r>
              <a:rPr kumimoji="1" lang="en-US" altLang="zh-CN" dirty="0" smtClean="0">
                <a:latin typeface="Lantinghei SC Demibold" charset="-122"/>
                <a:ea typeface="Lantinghei SC Demibold" charset="-122"/>
                <a:cs typeface="Lantinghei SC Demibold" charset="-122"/>
              </a:rPr>
              <a:t>Meteor</a:t>
            </a:r>
            <a:r>
              <a:rPr kumimoji="1" lang="zh-CN" altLang="en-US" dirty="0" smtClean="0">
                <a:latin typeface="Lantinghei SC Demibold" charset="-122"/>
                <a:ea typeface="Lantinghei SC Demibold" charset="-122"/>
                <a:cs typeface="Lantinghei SC Demibold" charset="-122"/>
              </a:rPr>
              <a:t>内核组成</a:t>
            </a:r>
            <a:endParaRPr kumimoji="1" lang="zh-CN" altLang="en-US" dirty="0">
              <a:latin typeface="Lantinghei SC Demibold" charset="-122"/>
              <a:ea typeface="Lantinghei SC Demibold" charset="-122"/>
              <a:cs typeface="Lantinghei SC Demibold" charset="-122"/>
            </a:endParaRPr>
          </a:p>
        </p:txBody>
      </p:sp>
      <p:sp>
        <p:nvSpPr>
          <p:cNvPr id="5" name="内容占位符 4"/>
          <p:cNvSpPr>
            <a:spLocks noGrp="1"/>
          </p:cNvSpPr>
          <p:nvPr>
            <p:ph idx="1"/>
          </p:nvPr>
        </p:nvSpPr>
        <p:spPr>
          <a:xfrm>
            <a:off x="5954684" y="1397398"/>
            <a:ext cx="5181179" cy="5188466"/>
          </a:xfrm>
        </p:spPr>
        <p:txBody>
          <a:bodyPr>
            <a:noAutofit/>
          </a:bodyPr>
          <a:lstStyle/>
          <a:p>
            <a:pPr marL="0" indent="0">
              <a:buNone/>
            </a:pPr>
            <a:r>
              <a:rPr kumimoji="1" lang="en-US" altLang="zh-CN" sz="1800" b="1" dirty="0" err="1">
                <a:solidFill>
                  <a:srgbClr val="A0464B"/>
                </a:solidFill>
                <a:latin typeface="Helvetica Neue Condensed" charset="0"/>
                <a:ea typeface="Helvetica Neue Condensed" charset="0"/>
                <a:cs typeface="Helvetica Neue Condensed" charset="0"/>
              </a:rPr>
              <a:t>Livequery</a:t>
            </a:r>
            <a:endParaRPr kumimoji="1" lang="en-US" altLang="zh-CN" sz="2000" b="1" dirty="0">
              <a:solidFill>
                <a:srgbClr val="A0464B"/>
              </a:solidFill>
              <a:latin typeface="Helvetica Neue Condensed" charset="0"/>
              <a:ea typeface="Helvetica Neue Condensed" charset="0"/>
              <a:cs typeface="Helvetica Neue Condensed" charset="0"/>
            </a:endParaRPr>
          </a:p>
          <a:p>
            <a:pPr marL="0" indent="0">
              <a:buNone/>
            </a:pPr>
            <a:r>
              <a:rPr kumimoji="1" lang="en-US" altLang="zh-CN" sz="1600" dirty="0" err="1" smtClean="0">
                <a:latin typeface="Helvetica Neue" charset="0"/>
                <a:ea typeface="Helvetica Neue" charset="0"/>
                <a:cs typeface="Helvetica Neue" charset="0"/>
              </a:rPr>
              <a:t>Realtime</a:t>
            </a:r>
            <a:r>
              <a:rPr kumimoji="1" lang="en-US" altLang="zh-CN" sz="1600" dirty="0" smtClean="0">
                <a:latin typeface="Helvetica Neue" charset="0"/>
                <a:ea typeface="Helvetica Neue" charset="0"/>
                <a:cs typeface="Helvetica Neue" charset="0"/>
              </a:rPr>
              <a:t> database queries</a:t>
            </a:r>
          </a:p>
          <a:p>
            <a:pPr marL="0" indent="0">
              <a:buNone/>
            </a:pPr>
            <a:r>
              <a:rPr kumimoji="1" lang="en-US" altLang="zh-CN" sz="1800" b="1" dirty="0">
                <a:solidFill>
                  <a:srgbClr val="A0464B"/>
                </a:solidFill>
                <a:latin typeface="Helvetica Neue Condensed" charset="0"/>
                <a:ea typeface="Helvetica Neue Condensed" charset="0"/>
                <a:cs typeface="Helvetica Neue Condensed" charset="0"/>
              </a:rPr>
              <a:t>DDP</a:t>
            </a:r>
          </a:p>
          <a:p>
            <a:pPr marL="0" indent="0">
              <a:buNone/>
            </a:pPr>
            <a:r>
              <a:rPr kumimoji="1" lang="en-US" altLang="zh-CN" sz="1600" dirty="0" smtClean="0">
                <a:latin typeface="Helvetica Neue" charset="0"/>
                <a:ea typeface="Helvetica Neue" charset="0"/>
                <a:cs typeface="Helvetica Neue" charset="0"/>
              </a:rPr>
              <a:t>Standard protocol for publishing new data to the client </a:t>
            </a:r>
          </a:p>
          <a:p>
            <a:pPr marL="0" indent="0">
              <a:buNone/>
            </a:pPr>
            <a:r>
              <a:rPr kumimoji="1" lang="en-US" altLang="zh-CN" sz="1800" b="1" dirty="0">
                <a:solidFill>
                  <a:srgbClr val="A0464B"/>
                </a:solidFill>
                <a:latin typeface="Helvetica Neue Condensed" charset="0"/>
                <a:ea typeface="Helvetica Neue Condensed" charset="0"/>
                <a:cs typeface="Helvetica Neue Condensed" charset="0"/>
              </a:rPr>
              <a:t>Mini DB</a:t>
            </a:r>
          </a:p>
          <a:p>
            <a:pPr marL="0" indent="0">
              <a:buNone/>
            </a:pPr>
            <a:r>
              <a:rPr kumimoji="1" lang="en-US" altLang="zh-CN" sz="1600" dirty="0" smtClean="0">
                <a:latin typeface="Helvetica Neue" charset="0"/>
                <a:ea typeface="Helvetica Neue" charset="0"/>
                <a:cs typeface="Helvetica Neue" charset="0"/>
              </a:rPr>
              <a:t>Run database queries on the client</a:t>
            </a:r>
          </a:p>
          <a:p>
            <a:pPr marL="0" indent="0">
              <a:buNone/>
            </a:pPr>
            <a:r>
              <a:rPr kumimoji="1" lang="en-US" altLang="zh-CN" sz="1800" b="1" dirty="0">
                <a:solidFill>
                  <a:srgbClr val="A0464B"/>
                </a:solidFill>
                <a:latin typeface="Helvetica Neue Condensed" charset="0"/>
                <a:ea typeface="Helvetica Neue Condensed" charset="0"/>
                <a:cs typeface="Helvetica Neue Condensed" charset="0"/>
              </a:rPr>
              <a:t>Tracker</a:t>
            </a:r>
          </a:p>
          <a:p>
            <a:pPr marL="0" indent="0">
              <a:buNone/>
            </a:pPr>
            <a:r>
              <a:rPr kumimoji="1" lang="en-US" altLang="zh-CN" sz="1600" dirty="0" smtClean="0">
                <a:latin typeface="Helvetica Neue" charset="0"/>
                <a:ea typeface="Helvetica Neue" charset="0"/>
                <a:cs typeface="Helvetica Neue" charset="0"/>
              </a:rPr>
              <a:t>Rerun your functions when data changes</a:t>
            </a:r>
          </a:p>
          <a:p>
            <a:pPr marL="0" indent="0">
              <a:buNone/>
            </a:pPr>
            <a:r>
              <a:rPr kumimoji="1" lang="en-US" altLang="zh-CN" sz="1800" b="1" dirty="0">
                <a:solidFill>
                  <a:srgbClr val="A0464B"/>
                </a:solidFill>
                <a:latin typeface="Helvetica Neue Condensed" charset="0"/>
                <a:ea typeface="Helvetica Neue Condensed" charset="0"/>
                <a:cs typeface="Helvetica Neue Condensed" charset="0"/>
              </a:rPr>
              <a:t>Blaze</a:t>
            </a:r>
          </a:p>
          <a:p>
            <a:pPr marL="0" indent="0">
              <a:buNone/>
            </a:pPr>
            <a:r>
              <a:rPr kumimoji="1" lang="en-US" altLang="zh-CN" sz="1600" dirty="0" smtClean="0">
                <a:latin typeface="Helvetica Neue" charset="0"/>
                <a:ea typeface="Helvetica Neue" charset="0"/>
                <a:cs typeface="Helvetica Neue" charset="0"/>
              </a:rPr>
              <a:t>Live DOM updating engine</a:t>
            </a:r>
          </a:p>
          <a:p>
            <a:pPr marL="0" indent="0">
              <a:buNone/>
            </a:pPr>
            <a:r>
              <a:rPr kumimoji="1" lang="en-US" altLang="zh-CN" sz="1800" b="1" dirty="0">
                <a:solidFill>
                  <a:srgbClr val="A0464B"/>
                </a:solidFill>
                <a:latin typeface="Helvetica Neue Condensed" charset="0"/>
                <a:ea typeface="Helvetica Neue Condensed" charset="0"/>
                <a:cs typeface="Helvetica Neue Condensed" charset="0"/>
              </a:rPr>
              <a:t>Accounts</a:t>
            </a:r>
          </a:p>
          <a:p>
            <a:pPr marL="0" indent="0">
              <a:buNone/>
            </a:pPr>
            <a:r>
              <a:rPr kumimoji="1" lang="en-US" altLang="zh-CN" sz="1600" dirty="0" smtClean="0">
                <a:latin typeface="Helvetica Neue" charset="0"/>
                <a:ea typeface="Helvetica Neue" charset="0"/>
                <a:cs typeface="Helvetica Neue" charset="0"/>
              </a:rPr>
              <a:t>User accounts on client and server</a:t>
            </a:r>
          </a:p>
          <a:p>
            <a:pPr marL="0" indent="0">
              <a:buNone/>
            </a:pPr>
            <a:r>
              <a:rPr kumimoji="1" lang="en-US" altLang="zh-CN" sz="1800" b="1" dirty="0" err="1">
                <a:solidFill>
                  <a:srgbClr val="A0464B"/>
                </a:solidFill>
                <a:latin typeface="Helvetica Neue Condensed" charset="0"/>
                <a:ea typeface="Helvetica Neue Condensed" charset="0"/>
                <a:cs typeface="Helvetica Neue Condensed" charset="0"/>
              </a:rPr>
              <a:t>Isobuild</a:t>
            </a:r>
            <a:endParaRPr kumimoji="1" lang="en-US" altLang="zh-CN" sz="1800" b="1" dirty="0">
              <a:solidFill>
                <a:srgbClr val="A0464B"/>
              </a:solidFill>
              <a:latin typeface="Helvetica Neue Condensed" charset="0"/>
              <a:ea typeface="Helvetica Neue Condensed" charset="0"/>
              <a:cs typeface="Helvetica Neue Condensed" charset="0"/>
            </a:endParaRPr>
          </a:p>
          <a:p>
            <a:pPr marL="0" indent="0">
              <a:buNone/>
            </a:pPr>
            <a:r>
              <a:rPr kumimoji="1" lang="en-US" altLang="zh-CN" sz="1600" dirty="0" smtClean="0">
                <a:latin typeface="Helvetica Neue" charset="0"/>
                <a:ea typeface="Helvetica Neue" charset="0"/>
                <a:cs typeface="Helvetica Neue" charset="0"/>
              </a:rPr>
              <a:t>Target node, browser, </a:t>
            </a:r>
            <a:r>
              <a:rPr kumimoji="1" lang="en-US" altLang="zh-CN" sz="1600" dirty="0" err="1" smtClean="0">
                <a:latin typeface="Helvetica Neue" charset="0"/>
                <a:ea typeface="Helvetica Neue" charset="0"/>
                <a:cs typeface="Helvetica Neue" charset="0"/>
              </a:rPr>
              <a:t>cordova</a:t>
            </a:r>
            <a:r>
              <a:rPr kumimoji="1" lang="en-US" altLang="zh-CN" sz="1600" dirty="0" smtClean="0">
                <a:latin typeface="Helvetica Neue" charset="0"/>
                <a:ea typeface="Helvetica Neue" charset="0"/>
                <a:cs typeface="Helvetica Neue" charset="0"/>
              </a:rPr>
              <a:t> from single codebase</a:t>
            </a:r>
          </a:p>
          <a:p>
            <a:pPr marL="0" indent="0">
              <a:buNone/>
            </a:pPr>
            <a:endParaRPr kumimoji="1" lang="en-US" altLang="zh-CN" sz="1600" dirty="0" smtClean="0">
              <a:latin typeface="Helvetica Neue" charset="0"/>
              <a:ea typeface="Helvetica Neue" charset="0"/>
              <a:cs typeface="Helvetica Neue" charset="0"/>
            </a:endParaRPr>
          </a:p>
          <a:p>
            <a:pPr marL="0" indent="0">
              <a:buNone/>
            </a:pPr>
            <a:endParaRPr kumimoji="1" lang="en-US" altLang="zh-CN" sz="1400" dirty="0" smtClean="0">
              <a:latin typeface="Helvetica Neue" charset="0"/>
              <a:ea typeface="Helvetica Neue" charset="0"/>
              <a:cs typeface="Helvetica Neue" charset="0"/>
            </a:endParaRPr>
          </a:p>
          <a:p>
            <a:pPr marL="0" indent="0">
              <a:buNone/>
            </a:pPr>
            <a:endParaRPr kumimoji="1" lang="zh-CN" altLang="en-US" sz="1400" dirty="0">
              <a:latin typeface="Helvetica Neue" charset="0"/>
              <a:ea typeface="Helvetica Neue" charset="0"/>
              <a:cs typeface="Helvetica Neue" charset="0"/>
            </a:endParaRPr>
          </a:p>
        </p:txBody>
      </p:sp>
      <p:sp>
        <p:nvSpPr>
          <p:cNvPr id="19" name="矩形 18"/>
          <p:cNvSpPr/>
          <p:nvPr/>
        </p:nvSpPr>
        <p:spPr>
          <a:xfrm>
            <a:off x="1227949" y="1394103"/>
            <a:ext cx="2018120" cy="491874"/>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20" name="矩形 19"/>
          <p:cNvSpPr/>
          <p:nvPr/>
        </p:nvSpPr>
        <p:spPr>
          <a:xfrm>
            <a:off x="3330910" y="1394102"/>
            <a:ext cx="2084895" cy="493191"/>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21" name="矩形 20"/>
          <p:cNvSpPr/>
          <p:nvPr/>
        </p:nvSpPr>
        <p:spPr>
          <a:xfrm>
            <a:off x="1227949" y="1972808"/>
            <a:ext cx="4187856" cy="3916387"/>
          </a:xfrm>
          <a:prstGeom prst="rect">
            <a:avLst/>
          </a:prstGeom>
          <a:solidFill>
            <a:srgbClr val="CD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Meteor</a:t>
            </a: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p:txBody>
      </p:sp>
      <p:sp>
        <p:nvSpPr>
          <p:cNvPr id="22" name="矩形 21"/>
          <p:cNvSpPr/>
          <p:nvPr/>
        </p:nvSpPr>
        <p:spPr>
          <a:xfrm>
            <a:off x="1227949" y="5958781"/>
            <a:ext cx="2018120" cy="627083"/>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Helvetica Neue" charset="0"/>
                <a:ea typeface="Helvetica Neue" charset="0"/>
                <a:cs typeface="Helvetica Neue" charset="0"/>
              </a:rPr>
              <a:t>Node.js</a:t>
            </a:r>
            <a:endParaRPr kumimoji="1" lang="en-US" altLang="zh-CN" dirty="0">
              <a:solidFill>
                <a:schemeClr val="tx1"/>
              </a:solidFill>
              <a:latin typeface="Helvetica Neue" charset="0"/>
              <a:ea typeface="Helvetica Neue" charset="0"/>
              <a:cs typeface="Helvetica Neue" charset="0"/>
            </a:endParaRPr>
          </a:p>
          <a:p>
            <a:pPr algn="ctr"/>
            <a:r>
              <a:rPr kumimoji="1" lang="en-US" altLang="zh-CN" dirty="0" err="1">
                <a:solidFill>
                  <a:schemeClr val="tx1"/>
                </a:solidFill>
                <a:latin typeface="Helvetica Neue" charset="0"/>
                <a:ea typeface="Helvetica Neue" charset="0"/>
                <a:cs typeface="Helvetica Neue" charset="0"/>
              </a:rPr>
              <a:t>PhoneGap</a:t>
            </a:r>
            <a:endParaRPr kumimoji="1" lang="zh-CN" altLang="en-US" dirty="0">
              <a:solidFill>
                <a:schemeClr val="tx1"/>
              </a:solidFill>
              <a:latin typeface="Helvetica Neue" charset="0"/>
              <a:ea typeface="Helvetica Neue" charset="0"/>
              <a:cs typeface="Helvetica Neue" charset="0"/>
            </a:endParaRPr>
          </a:p>
        </p:txBody>
      </p:sp>
      <p:sp>
        <p:nvSpPr>
          <p:cNvPr id="23" name="矩形 22"/>
          <p:cNvSpPr/>
          <p:nvPr/>
        </p:nvSpPr>
        <p:spPr>
          <a:xfrm>
            <a:off x="3330910" y="5960098"/>
            <a:ext cx="2084895" cy="625766"/>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Helvetica Neue" charset="0"/>
                <a:ea typeface="Helvetica Neue" charset="0"/>
                <a:cs typeface="Helvetica Neue" charset="0"/>
              </a:rPr>
              <a:t>Database</a:t>
            </a:r>
          </a:p>
        </p:txBody>
      </p:sp>
      <p:sp>
        <p:nvSpPr>
          <p:cNvPr id="24" name="矩形 23"/>
          <p:cNvSpPr/>
          <p:nvPr/>
        </p:nvSpPr>
        <p:spPr>
          <a:xfrm>
            <a:off x="1420830" y="2534151"/>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bg1"/>
                </a:solidFill>
                <a:latin typeface="Helvetica Neue" charset="0"/>
                <a:ea typeface="Helvetica Neue" charset="0"/>
                <a:cs typeface="Helvetica Neue" charset="0"/>
              </a:rPr>
              <a:t>Blaze</a:t>
            </a:r>
          </a:p>
        </p:txBody>
      </p:sp>
      <p:sp>
        <p:nvSpPr>
          <p:cNvPr id="25" name="矩形 24"/>
          <p:cNvSpPr/>
          <p:nvPr/>
        </p:nvSpPr>
        <p:spPr>
          <a:xfrm>
            <a:off x="3330910" y="2534151"/>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Tracker</a:t>
            </a:r>
          </a:p>
        </p:txBody>
      </p:sp>
      <p:sp>
        <p:nvSpPr>
          <p:cNvPr id="26" name="矩形 25"/>
          <p:cNvSpPr/>
          <p:nvPr/>
        </p:nvSpPr>
        <p:spPr>
          <a:xfrm>
            <a:off x="1420830" y="3194551"/>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DDP</a:t>
            </a:r>
          </a:p>
        </p:txBody>
      </p:sp>
      <p:sp>
        <p:nvSpPr>
          <p:cNvPr id="27" name="矩形 26"/>
          <p:cNvSpPr/>
          <p:nvPr/>
        </p:nvSpPr>
        <p:spPr>
          <a:xfrm>
            <a:off x="3330910" y="3194551"/>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Livequery</a:t>
            </a:r>
            <a:endParaRPr kumimoji="1" lang="en-US" altLang="zh-CN" dirty="0" smtClean="0">
              <a:solidFill>
                <a:schemeClr val="bg1"/>
              </a:solidFill>
              <a:latin typeface="Helvetica Neue" charset="0"/>
              <a:ea typeface="Helvetica Neue" charset="0"/>
              <a:cs typeface="Helvetica Neue" charset="0"/>
            </a:endParaRPr>
          </a:p>
        </p:txBody>
      </p:sp>
      <p:sp>
        <p:nvSpPr>
          <p:cNvPr id="28" name="矩形 27"/>
          <p:cNvSpPr/>
          <p:nvPr/>
        </p:nvSpPr>
        <p:spPr>
          <a:xfrm>
            <a:off x="1420830" y="3864052"/>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Mini DB</a:t>
            </a:r>
          </a:p>
        </p:txBody>
      </p:sp>
      <p:sp>
        <p:nvSpPr>
          <p:cNvPr id="29" name="矩形 28"/>
          <p:cNvSpPr/>
          <p:nvPr/>
        </p:nvSpPr>
        <p:spPr>
          <a:xfrm>
            <a:off x="3330910" y="3864052"/>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Accounts</a:t>
            </a:r>
          </a:p>
        </p:txBody>
      </p:sp>
      <p:sp>
        <p:nvSpPr>
          <p:cNvPr id="30" name="矩形 29"/>
          <p:cNvSpPr/>
          <p:nvPr/>
        </p:nvSpPr>
        <p:spPr>
          <a:xfrm>
            <a:off x="1420830" y="5190179"/>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Isobuild</a:t>
            </a:r>
            <a:endParaRPr kumimoji="1" lang="en-US" altLang="zh-CN" dirty="0" smtClean="0">
              <a:solidFill>
                <a:schemeClr val="bg1"/>
              </a:solidFill>
              <a:latin typeface="Helvetica Neue" charset="0"/>
              <a:ea typeface="Helvetica Neue" charset="0"/>
              <a:cs typeface="Helvetica Neue" charset="0"/>
            </a:endParaRPr>
          </a:p>
        </p:txBody>
      </p:sp>
      <p:sp>
        <p:nvSpPr>
          <p:cNvPr id="31" name="矩形 30"/>
          <p:cNvSpPr/>
          <p:nvPr/>
        </p:nvSpPr>
        <p:spPr>
          <a:xfrm>
            <a:off x="1420830" y="4535010"/>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Package Server</a:t>
            </a:r>
          </a:p>
        </p:txBody>
      </p:sp>
    </p:spTree>
    <p:extLst>
      <p:ext uri="{BB962C8B-B14F-4D97-AF65-F5344CB8AC3E}">
        <p14:creationId xmlns:p14="http://schemas.microsoft.com/office/powerpoint/2010/main" val="1054485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7565" y="618579"/>
            <a:ext cx="9020584" cy="1938992"/>
          </a:xfrm>
          <a:prstGeom prst="rect">
            <a:avLst/>
          </a:prstGeom>
        </p:spPr>
        <p:txBody>
          <a:bodyPr wrap="square">
            <a:spAutoFit/>
          </a:bodyPr>
          <a:lstStyle/>
          <a:p>
            <a:r>
              <a:rPr kumimoji="1" lang="en-US" altLang="zh-CN" sz="6000" b="1" dirty="0" smtClean="0">
                <a:solidFill>
                  <a:srgbClr val="C8595F"/>
                </a:solidFill>
                <a:latin typeface="Helvetica Neue Condensed Black" charset="0"/>
                <a:ea typeface="Helvetica Neue Condensed Black" charset="0"/>
                <a:cs typeface="Helvetica Neue Condensed Black" charset="0"/>
              </a:rPr>
              <a:t>Evolution</a:t>
            </a:r>
            <a:r>
              <a:rPr kumimoji="1" lang="zh-CN" altLang="en-US" sz="6000" b="1" dirty="0" smtClean="0">
                <a:solidFill>
                  <a:srgbClr val="C8595F"/>
                </a:solidFill>
                <a:latin typeface="Helvetica Neue Condensed Black" charset="0"/>
                <a:ea typeface="Helvetica Neue Condensed Black" charset="0"/>
                <a:cs typeface="Helvetica Neue Condensed Black" charset="0"/>
              </a:rPr>
              <a:t> </a:t>
            </a:r>
            <a:r>
              <a:rPr kumimoji="1" lang="en-US" altLang="zh-CN" sz="6000" b="1" dirty="0" smtClean="0">
                <a:solidFill>
                  <a:srgbClr val="C8595F"/>
                </a:solidFill>
                <a:latin typeface="Helvetica Neue Condensed Black" charset="0"/>
                <a:ea typeface="Helvetica Neue Condensed Black" charset="0"/>
                <a:cs typeface="Helvetica Neue Condensed Black" charset="0"/>
              </a:rPr>
              <a:t>of</a:t>
            </a:r>
            <a:r>
              <a:rPr kumimoji="1" lang="zh-CN" altLang="en-US" sz="6000" b="1" dirty="0" smtClean="0">
                <a:solidFill>
                  <a:srgbClr val="C8595F"/>
                </a:solidFill>
                <a:latin typeface="Helvetica Neue Condensed Black" charset="0"/>
                <a:ea typeface="Helvetica Neue Condensed Black" charset="0"/>
                <a:cs typeface="Helvetica Neue Condensed Black" charset="0"/>
              </a:rPr>
              <a:t> </a:t>
            </a:r>
            <a:endParaRPr kumimoji="1" lang="en-US" altLang="zh-CN" sz="6000" b="1" dirty="0" smtClean="0">
              <a:solidFill>
                <a:srgbClr val="C8595F"/>
              </a:solidFill>
              <a:latin typeface="Helvetica Neue Condensed Black" charset="0"/>
              <a:ea typeface="Helvetica Neue Condensed Black" charset="0"/>
              <a:cs typeface="Helvetica Neue Condensed Black" charset="0"/>
            </a:endParaRPr>
          </a:p>
          <a:p>
            <a:r>
              <a:rPr kumimoji="1" lang="en-US" altLang="zh-CN" sz="6000" b="1" dirty="0" smtClean="0">
                <a:solidFill>
                  <a:srgbClr val="C8595F"/>
                </a:solidFill>
                <a:latin typeface="Helvetica Neue Condensed Black" charset="0"/>
                <a:ea typeface="Helvetica Neue Condensed Black" charset="0"/>
                <a:cs typeface="Helvetica Neue Condensed Black" charset="0"/>
              </a:rPr>
              <a:t>Modern Architecture</a:t>
            </a:r>
            <a:endParaRPr lang="zh-CN" altLang="en-US" sz="60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20610898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365125"/>
            <a:ext cx="10515600" cy="803275"/>
          </a:xfrm>
        </p:spPr>
        <p:txBody>
          <a:bodyPr/>
          <a:lstStyle/>
          <a:p>
            <a:pPr algn="ctr"/>
            <a:r>
              <a:rPr kumimoji="1" lang="en-US" altLang="zh-CN" dirty="0" smtClean="0">
                <a:latin typeface="Lantinghei SC Demibold" charset="-122"/>
                <a:ea typeface="Lantinghei SC Demibold" charset="-122"/>
                <a:cs typeface="Lantinghei SC Demibold" charset="-122"/>
              </a:rPr>
              <a:t>Meteor</a:t>
            </a:r>
            <a:r>
              <a:rPr kumimoji="1" lang="zh-CN" altLang="en-US" dirty="0" smtClean="0">
                <a:latin typeface="Lantinghei SC Demibold" charset="-122"/>
                <a:ea typeface="Lantinghei SC Demibold" charset="-122"/>
                <a:cs typeface="Lantinghei SC Demibold" charset="-122"/>
              </a:rPr>
              <a:t>设计哲学</a:t>
            </a:r>
            <a:endParaRPr kumimoji="1" lang="zh-CN" altLang="en-US" dirty="0">
              <a:latin typeface="Lantinghei SC Demibold" charset="-122"/>
              <a:ea typeface="Lantinghei SC Demibold" charset="-122"/>
              <a:cs typeface="Lantinghei SC Demibold" charset="-122"/>
            </a:endParaRPr>
          </a:p>
        </p:txBody>
      </p:sp>
      <p:sp>
        <p:nvSpPr>
          <p:cNvPr id="5" name="内容占位符 4"/>
          <p:cNvSpPr>
            <a:spLocks noGrp="1"/>
          </p:cNvSpPr>
          <p:nvPr>
            <p:ph idx="1"/>
          </p:nvPr>
        </p:nvSpPr>
        <p:spPr>
          <a:xfrm>
            <a:off x="5981188" y="1339510"/>
            <a:ext cx="5181179" cy="5188466"/>
          </a:xfrm>
        </p:spPr>
        <p:txBody>
          <a:bodyPr>
            <a:normAutofit/>
          </a:bodyPr>
          <a:lstStyle/>
          <a:p>
            <a:pPr marL="0" indent="0">
              <a:buNone/>
            </a:pPr>
            <a:r>
              <a:rPr kumimoji="1" lang="en-US" altLang="zh-CN" sz="2400" b="1" dirty="0" smtClean="0">
                <a:solidFill>
                  <a:srgbClr val="A0464B"/>
                </a:solidFill>
                <a:latin typeface="Helvetica Neue Condensed" charset="0"/>
                <a:ea typeface="Helvetica Neue Condensed" charset="0"/>
                <a:cs typeface="Helvetica Neue Condensed" charset="0"/>
              </a:rPr>
              <a:t>Reactivity</a:t>
            </a:r>
          </a:p>
          <a:p>
            <a:pPr marL="0" indent="0">
              <a:buNone/>
            </a:pPr>
            <a:r>
              <a:rPr kumimoji="1" lang="en-US" altLang="zh-CN" sz="2000" dirty="0" smtClean="0">
                <a:latin typeface="Helvetica Neue" charset="0"/>
                <a:ea typeface="Helvetica Neue" charset="0"/>
                <a:cs typeface="Helvetica Neue" charset="0"/>
              </a:rPr>
              <a:t>When database changes, the update propagates to affected clients and the users screen update</a:t>
            </a:r>
          </a:p>
          <a:p>
            <a:pPr marL="0" indent="0">
              <a:buNone/>
            </a:pPr>
            <a:r>
              <a:rPr kumimoji="1" lang="en-US" altLang="zh-CN" sz="2400" b="1" dirty="0">
                <a:solidFill>
                  <a:srgbClr val="A0464B"/>
                </a:solidFill>
                <a:latin typeface="Helvetica Neue Condensed" charset="0"/>
                <a:ea typeface="Helvetica Neue Condensed" charset="0"/>
                <a:cs typeface="Helvetica Neue Condensed" charset="0"/>
              </a:rPr>
              <a:t>Database</a:t>
            </a:r>
            <a:r>
              <a:rPr kumimoji="1" lang="zh-CN" altLang="en-US" sz="2400" b="1" dirty="0">
                <a:solidFill>
                  <a:srgbClr val="A0464B"/>
                </a:solidFill>
                <a:latin typeface="Helvetica Neue Condensed" charset="0"/>
                <a:ea typeface="Helvetica Neue Condensed" charset="0"/>
                <a:cs typeface="Helvetica Neue Condensed" charset="0"/>
              </a:rPr>
              <a:t> </a:t>
            </a:r>
            <a:r>
              <a:rPr kumimoji="1" lang="en-US" altLang="zh-CN" sz="2400" b="1" dirty="0">
                <a:solidFill>
                  <a:srgbClr val="A0464B"/>
                </a:solidFill>
                <a:latin typeface="Helvetica Neue Condensed" charset="0"/>
                <a:ea typeface="Helvetica Neue Condensed" charset="0"/>
                <a:cs typeface="Helvetica Neue Condensed" charset="0"/>
              </a:rPr>
              <a:t>everywhere</a:t>
            </a:r>
          </a:p>
          <a:p>
            <a:pPr marL="0" indent="0">
              <a:buNone/>
            </a:pPr>
            <a:r>
              <a:rPr kumimoji="1" lang="en-US" altLang="zh-CN" sz="2000" dirty="0">
                <a:latin typeface="Helvetica Neue" charset="0"/>
                <a:ea typeface="Helvetica Neue" charset="0"/>
                <a:cs typeface="Helvetica Neue" charset="0"/>
              </a:rPr>
              <a:t>Client can seamlessly access database with low </a:t>
            </a:r>
            <a:r>
              <a:rPr kumimoji="1" lang="en-US" altLang="zh-CN" sz="2000" dirty="0" smtClean="0">
                <a:latin typeface="Helvetica Neue" charset="0"/>
                <a:ea typeface="Helvetica Neue" charset="0"/>
                <a:cs typeface="Helvetica Neue" charset="0"/>
              </a:rPr>
              <a:t>latency, even though “the internet is in between</a:t>
            </a:r>
            <a:r>
              <a:rPr kumimoji="1" lang="zh-CN" altLang="en-US" sz="2000" dirty="0" smtClean="0">
                <a:latin typeface="Helvetica Neue" charset="0"/>
                <a:ea typeface="Helvetica Neue" charset="0"/>
                <a:cs typeface="Helvetica Neue" charset="0"/>
              </a:rPr>
              <a:t>”</a:t>
            </a:r>
            <a:endParaRPr kumimoji="1" lang="en-US" altLang="zh-CN" sz="2000" dirty="0" smtClean="0">
              <a:latin typeface="Helvetica Neue" charset="0"/>
              <a:ea typeface="Helvetica Neue" charset="0"/>
              <a:cs typeface="Helvetica Neue" charset="0"/>
            </a:endParaRPr>
          </a:p>
          <a:p>
            <a:pPr marL="0" indent="0">
              <a:buNone/>
            </a:pPr>
            <a:r>
              <a:rPr kumimoji="1" lang="en-US" altLang="zh-CN" sz="2400" b="1" dirty="0">
                <a:solidFill>
                  <a:srgbClr val="A0464B"/>
                </a:solidFill>
                <a:latin typeface="Helvetica Neue Condensed" charset="0"/>
                <a:ea typeface="Helvetica Neue Condensed" charset="0"/>
                <a:cs typeface="Helvetica Neue Condensed" charset="0"/>
              </a:rPr>
              <a:t>Isomorphic APIs</a:t>
            </a:r>
            <a:endParaRPr kumimoji="1" lang="zh-CN" altLang="en-US" sz="2400" b="1" dirty="0">
              <a:solidFill>
                <a:srgbClr val="A0464B"/>
              </a:solidFill>
              <a:latin typeface="Helvetica Neue Condensed" charset="0"/>
              <a:ea typeface="Helvetica Neue Condensed" charset="0"/>
              <a:cs typeface="Helvetica Neue Condensed" charset="0"/>
            </a:endParaRPr>
          </a:p>
          <a:p>
            <a:pPr marL="0" indent="0">
              <a:buNone/>
            </a:pPr>
            <a:r>
              <a:rPr kumimoji="1" lang="en-US" altLang="zh-CN" sz="2000" dirty="0" smtClean="0">
                <a:latin typeface="Helvetica Neue" charset="0"/>
                <a:ea typeface="Helvetica Neue" charset="0"/>
                <a:cs typeface="Helvetica Neue" charset="0"/>
              </a:rPr>
              <a:t>The same code runs on client, server and mobile, from packages to database APIs</a:t>
            </a:r>
          </a:p>
          <a:p>
            <a:pPr marL="0" indent="0">
              <a:buNone/>
            </a:pPr>
            <a:r>
              <a:rPr kumimoji="1" lang="en-US" altLang="zh-CN" sz="2400" b="1" dirty="0">
                <a:solidFill>
                  <a:srgbClr val="A0464B"/>
                </a:solidFill>
                <a:latin typeface="Helvetica Neue Condensed" charset="0"/>
                <a:ea typeface="Helvetica Neue Condensed" charset="0"/>
                <a:cs typeface="Helvetica Neue Condensed" charset="0"/>
              </a:rPr>
              <a:t>Synchronous control flow</a:t>
            </a:r>
          </a:p>
          <a:p>
            <a:pPr marL="0" indent="0">
              <a:buNone/>
            </a:pPr>
            <a:r>
              <a:rPr kumimoji="1" lang="en-US" altLang="zh-CN" sz="2000" dirty="0" smtClean="0">
                <a:latin typeface="Helvetica Neue" charset="0"/>
                <a:ea typeface="Helvetica Neue" charset="0"/>
                <a:cs typeface="Helvetica Neue" charset="0"/>
              </a:rPr>
              <a:t>Write business logic in normal way instead of deeply nested callbacks</a:t>
            </a:r>
          </a:p>
          <a:p>
            <a:pPr marL="0" indent="0">
              <a:buNone/>
            </a:pPr>
            <a:endParaRPr kumimoji="1" lang="en-US" altLang="zh-CN" sz="2000" dirty="0" smtClean="0">
              <a:latin typeface="Helvetica Neue" charset="0"/>
              <a:ea typeface="Helvetica Neue" charset="0"/>
              <a:cs typeface="Helvetica Neue" charset="0"/>
            </a:endParaRPr>
          </a:p>
          <a:p>
            <a:pPr marL="0" indent="0">
              <a:buNone/>
            </a:pPr>
            <a:endParaRPr kumimoji="1" lang="en-US" altLang="zh-CN" sz="1600" dirty="0" smtClean="0">
              <a:latin typeface="Helvetica Neue" charset="0"/>
              <a:ea typeface="Helvetica Neue" charset="0"/>
              <a:cs typeface="Helvetica Neue" charset="0"/>
            </a:endParaRPr>
          </a:p>
          <a:p>
            <a:pPr marL="0" indent="0">
              <a:buNone/>
            </a:pPr>
            <a:endParaRPr kumimoji="1" lang="zh-CN" altLang="en-US" sz="1600" dirty="0">
              <a:latin typeface="Helvetica Neue" charset="0"/>
              <a:ea typeface="Helvetica Neue" charset="0"/>
              <a:cs typeface="Helvetica Neue" charset="0"/>
            </a:endParaRPr>
          </a:p>
        </p:txBody>
      </p:sp>
      <p:sp>
        <p:nvSpPr>
          <p:cNvPr id="19" name="矩形 18"/>
          <p:cNvSpPr/>
          <p:nvPr/>
        </p:nvSpPr>
        <p:spPr>
          <a:xfrm>
            <a:off x="1282541" y="1339511"/>
            <a:ext cx="2018120" cy="491874"/>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HTML</a:t>
            </a:r>
            <a:r>
              <a:rPr kumimoji="1" lang="zh-CN" altLang="en-US" dirty="0" smtClean="0">
                <a:solidFill>
                  <a:schemeClr val="bg1"/>
                </a:solidFill>
                <a:latin typeface="Helvetica Neue" charset="0"/>
                <a:ea typeface="Helvetica Neue" charset="0"/>
                <a:cs typeface="Helvetica Neue" charset="0"/>
              </a:rPr>
              <a:t> </a:t>
            </a:r>
            <a:r>
              <a:rPr kumimoji="1" lang="en-US" altLang="zh-CN" dirty="0" smtClean="0">
                <a:solidFill>
                  <a:schemeClr val="bg1"/>
                </a:solidFill>
                <a:latin typeface="Helvetica Neue" charset="0"/>
                <a:ea typeface="Helvetica Neue" charset="0"/>
                <a:cs typeface="Helvetica Neue" charset="0"/>
              </a:rPr>
              <a:t>Templates</a:t>
            </a:r>
            <a:endParaRPr kumimoji="1" lang="zh-CN" altLang="en-US" dirty="0">
              <a:solidFill>
                <a:schemeClr val="bg1"/>
              </a:solidFill>
              <a:latin typeface="Helvetica Neue" charset="0"/>
              <a:ea typeface="Helvetica Neue" charset="0"/>
              <a:cs typeface="Helvetica Neue" charset="0"/>
            </a:endParaRPr>
          </a:p>
        </p:txBody>
      </p:sp>
      <p:sp>
        <p:nvSpPr>
          <p:cNvPr id="20" name="矩形 19"/>
          <p:cNvSpPr/>
          <p:nvPr/>
        </p:nvSpPr>
        <p:spPr>
          <a:xfrm>
            <a:off x="3385502" y="1339510"/>
            <a:ext cx="2084895" cy="493191"/>
          </a:xfrm>
          <a:prstGeom prst="rect">
            <a:avLst/>
          </a:prstGeom>
          <a:solidFill>
            <a:srgbClr val="969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Helvetica Neue" charset="0"/>
                <a:ea typeface="Helvetica Neue" charset="0"/>
                <a:cs typeface="Helvetica Neue" charset="0"/>
              </a:rPr>
              <a:t>App Logic</a:t>
            </a:r>
          </a:p>
        </p:txBody>
      </p:sp>
      <p:sp>
        <p:nvSpPr>
          <p:cNvPr id="21" name="矩形 20"/>
          <p:cNvSpPr/>
          <p:nvPr/>
        </p:nvSpPr>
        <p:spPr>
          <a:xfrm>
            <a:off x="1282541" y="1918216"/>
            <a:ext cx="4187856" cy="3916387"/>
          </a:xfrm>
          <a:prstGeom prst="rect">
            <a:avLst/>
          </a:prstGeom>
          <a:solidFill>
            <a:srgbClr val="CD6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latin typeface="Helvetica Neue" charset="0"/>
                <a:ea typeface="Helvetica Neue" charset="0"/>
                <a:cs typeface="Helvetica Neue" charset="0"/>
              </a:rPr>
              <a:t>Meteor</a:t>
            </a: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smtClean="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a:p>
            <a:pPr algn="ctr"/>
            <a:endParaRPr kumimoji="1" lang="en-US" altLang="zh-CN" dirty="0">
              <a:solidFill>
                <a:schemeClr val="tx1"/>
              </a:solidFill>
              <a:latin typeface="Helvetica Neue" charset="0"/>
              <a:ea typeface="Helvetica Neue" charset="0"/>
              <a:cs typeface="Helvetica Neue" charset="0"/>
            </a:endParaRPr>
          </a:p>
        </p:txBody>
      </p:sp>
      <p:sp>
        <p:nvSpPr>
          <p:cNvPr id="22" name="矩形 21"/>
          <p:cNvSpPr/>
          <p:nvPr/>
        </p:nvSpPr>
        <p:spPr>
          <a:xfrm>
            <a:off x="1282541" y="5904189"/>
            <a:ext cx="2018120" cy="627083"/>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solidFill>
                  <a:schemeClr val="tx1"/>
                </a:solidFill>
                <a:latin typeface="Helvetica Neue" charset="0"/>
                <a:ea typeface="Helvetica Neue" charset="0"/>
                <a:cs typeface="Helvetica Neue" charset="0"/>
              </a:rPr>
              <a:t>Node.js</a:t>
            </a:r>
            <a:endParaRPr kumimoji="1" lang="en-US" altLang="zh-CN" dirty="0">
              <a:solidFill>
                <a:schemeClr val="tx1"/>
              </a:solidFill>
              <a:latin typeface="Helvetica Neue" charset="0"/>
              <a:ea typeface="Helvetica Neue" charset="0"/>
              <a:cs typeface="Helvetica Neue" charset="0"/>
            </a:endParaRPr>
          </a:p>
          <a:p>
            <a:pPr algn="ctr"/>
            <a:r>
              <a:rPr kumimoji="1" lang="en-US" altLang="zh-CN" dirty="0" err="1">
                <a:solidFill>
                  <a:schemeClr val="tx1"/>
                </a:solidFill>
                <a:latin typeface="Helvetica Neue" charset="0"/>
                <a:ea typeface="Helvetica Neue" charset="0"/>
                <a:cs typeface="Helvetica Neue" charset="0"/>
              </a:rPr>
              <a:t>PhoneGap</a:t>
            </a:r>
            <a:endParaRPr kumimoji="1" lang="zh-CN" altLang="en-US" dirty="0">
              <a:solidFill>
                <a:schemeClr val="tx1"/>
              </a:solidFill>
              <a:latin typeface="Helvetica Neue" charset="0"/>
              <a:ea typeface="Helvetica Neue" charset="0"/>
              <a:cs typeface="Helvetica Neue" charset="0"/>
            </a:endParaRPr>
          </a:p>
        </p:txBody>
      </p:sp>
      <p:sp>
        <p:nvSpPr>
          <p:cNvPr id="23" name="矩形 22"/>
          <p:cNvSpPr/>
          <p:nvPr/>
        </p:nvSpPr>
        <p:spPr>
          <a:xfrm>
            <a:off x="3385502" y="5905506"/>
            <a:ext cx="2084895" cy="625766"/>
          </a:xfrm>
          <a:prstGeom prst="rect">
            <a:avLst/>
          </a:prstGeom>
          <a:solidFill>
            <a:srgbClr val="C0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Helvetica Neue" charset="0"/>
                <a:ea typeface="Helvetica Neue" charset="0"/>
                <a:cs typeface="Helvetica Neue" charset="0"/>
              </a:rPr>
              <a:t>Database</a:t>
            </a:r>
          </a:p>
        </p:txBody>
      </p:sp>
      <p:sp>
        <p:nvSpPr>
          <p:cNvPr id="24" name="矩形 23"/>
          <p:cNvSpPr/>
          <p:nvPr/>
        </p:nvSpPr>
        <p:spPr>
          <a:xfrm>
            <a:off x="1475422" y="2479559"/>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bg1"/>
                </a:solidFill>
                <a:latin typeface="Helvetica Neue" charset="0"/>
                <a:ea typeface="Helvetica Neue" charset="0"/>
                <a:cs typeface="Helvetica Neue" charset="0"/>
              </a:rPr>
              <a:t>Blaze</a:t>
            </a:r>
          </a:p>
        </p:txBody>
      </p:sp>
      <p:sp>
        <p:nvSpPr>
          <p:cNvPr id="25" name="矩形 24"/>
          <p:cNvSpPr/>
          <p:nvPr/>
        </p:nvSpPr>
        <p:spPr>
          <a:xfrm>
            <a:off x="3385502" y="2479559"/>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Tracker</a:t>
            </a:r>
          </a:p>
        </p:txBody>
      </p:sp>
      <p:sp>
        <p:nvSpPr>
          <p:cNvPr id="26" name="矩形 25"/>
          <p:cNvSpPr/>
          <p:nvPr/>
        </p:nvSpPr>
        <p:spPr>
          <a:xfrm>
            <a:off x="1475422" y="3139959"/>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DDP</a:t>
            </a:r>
          </a:p>
        </p:txBody>
      </p:sp>
      <p:sp>
        <p:nvSpPr>
          <p:cNvPr id="27" name="矩形 26"/>
          <p:cNvSpPr/>
          <p:nvPr/>
        </p:nvSpPr>
        <p:spPr>
          <a:xfrm>
            <a:off x="3385502" y="3139959"/>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Livequery</a:t>
            </a:r>
            <a:endParaRPr kumimoji="1" lang="en-US" altLang="zh-CN" dirty="0" smtClean="0">
              <a:solidFill>
                <a:schemeClr val="bg1"/>
              </a:solidFill>
              <a:latin typeface="Helvetica Neue" charset="0"/>
              <a:ea typeface="Helvetica Neue" charset="0"/>
              <a:cs typeface="Helvetica Neue" charset="0"/>
            </a:endParaRPr>
          </a:p>
        </p:txBody>
      </p:sp>
      <p:sp>
        <p:nvSpPr>
          <p:cNvPr id="28" name="矩形 27"/>
          <p:cNvSpPr/>
          <p:nvPr/>
        </p:nvSpPr>
        <p:spPr>
          <a:xfrm>
            <a:off x="1475422" y="3809460"/>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Mini DB</a:t>
            </a:r>
          </a:p>
        </p:txBody>
      </p:sp>
      <p:sp>
        <p:nvSpPr>
          <p:cNvPr id="29" name="矩形 28"/>
          <p:cNvSpPr/>
          <p:nvPr/>
        </p:nvSpPr>
        <p:spPr>
          <a:xfrm>
            <a:off x="3385502" y="3809460"/>
            <a:ext cx="182523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Accounts</a:t>
            </a:r>
          </a:p>
        </p:txBody>
      </p:sp>
      <p:sp>
        <p:nvSpPr>
          <p:cNvPr id="30" name="矩形 29"/>
          <p:cNvSpPr/>
          <p:nvPr/>
        </p:nvSpPr>
        <p:spPr>
          <a:xfrm>
            <a:off x="1475422" y="5135587"/>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solidFill>
                  <a:schemeClr val="bg1"/>
                </a:solidFill>
                <a:latin typeface="Helvetica Neue" charset="0"/>
                <a:ea typeface="Helvetica Neue" charset="0"/>
                <a:cs typeface="Helvetica Neue" charset="0"/>
              </a:rPr>
              <a:t>Isobuild</a:t>
            </a:r>
            <a:endParaRPr kumimoji="1" lang="en-US" altLang="zh-CN" dirty="0" smtClean="0">
              <a:solidFill>
                <a:schemeClr val="bg1"/>
              </a:solidFill>
              <a:latin typeface="Helvetica Neue" charset="0"/>
              <a:ea typeface="Helvetica Neue" charset="0"/>
              <a:cs typeface="Helvetica Neue" charset="0"/>
            </a:endParaRPr>
          </a:p>
        </p:txBody>
      </p:sp>
      <p:sp>
        <p:nvSpPr>
          <p:cNvPr id="31" name="矩形 30"/>
          <p:cNvSpPr/>
          <p:nvPr/>
        </p:nvSpPr>
        <p:spPr>
          <a:xfrm>
            <a:off x="1475422" y="4480418"/>
            <a:ext cx="3735319" cy="558557"/>
          </a:xfrm>
          <a:prstGeom prst="rect">
            <a:avLst/>
          </a:prstGeom>
          <a:solidFill>
            <a:srgbClr val="A046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bg1"/>
                </a:solidFill>
                <a:latin typeface="Helvetica Neue" charset="0"/>
                <a:ea typeface="Helvetica Neue" charset="0"/>
                <a:cs typeface="Helvetica Neue" charset="0"/>
              </a:rPr>
              <a:t>Package Server</a:t>
            </a:r>
          </a:p>
        </p:txBody>
      </p:sp>
    </p:spTree>
    <p:extLst>
      <p:ext uri="{BB962C8B-B14F-4D97-AF65-F5344CB8AC3E}">
        <p14:creationId xmlns:p14="http://schemas.microsoft.com/office/powerpoint/2010/main" val="828409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b="1" dirty="0">
                <a:latin typeface="Lantinghei SC Demibold" charset="-122"/>
                <a:ea typeface="Lantinghei SC Demibold" charset="-122"/>
                <a:cs typeface="Lantinghei SC Demibold" charset="-122"/>
              </a:rPr>
              <a:t>数据在线</a:t>
            </a:r>
            <a:r>
              <a:rPr lang="zh-CN" altLang="en-US" b="1" dirty="0" smtClean="0">
                <a:latin typeface="Lantinghei SC Demibold" charset="-122"/>
                <a:ea typeface="Lantinghei SC Demibold" charset="-122"/>
                <a:cs typeface="Lantinghei SC Demibold" charset="-122"/>
              </a:rPr>
              <a:t>上</a:t>
            </a:r>
            <a:r>
              <a:rPr lang="en-US" altLang="zh-CN" b="1" dirty="0" smtClean="0">
                <a:latin typeface="Lantinghei SC Demibold" charset="-122"/>
                <a:ea typeface="Lantinghei SC Demibold" charset="-122"/>
                <a:cs typeface="Lantinghei SC Demibold" charset="-122"/>
              </a:rPr>
              <a:t> 		Data </a:t>
            </a:r>
            <a:r>
              <a:rPr lang="en-US" altLang="zh-CN" b="1" dirty="0">
                <a:latin typeface="Lantinghei SC Demibold" charset="-122"/>
                <a:ea typeface="Lantinghei SC Demibold" charset="-122"/>
                <a:cs typeface="Lantinghei SC Demibold" charset="-122"/>
              </a:rPr>
              <a:t>on the </a:t>
            </a:r>
            <a:r>
              <a:rPr lang="en-US" altLang="zh-CN" b="1" dirty="0" smtClean="0">
                <a:latin typeface="Lantinghei SC Demibold" charset="-122"/>
                <a:ea typeface="Lantinghei SC Demibold" charset="-122"/>
                <a:cs typeface="Lantinghei SC Demibold" charset="-122"/>
              </a:rPr>
              <a:t>Wire</a:t>
            </a:r>
            <a:endParaRPr lang="zh-CN" altLang="en-US" b="1" dirty="0">
              <a:latin typeface="Lantinghei SC Demibold" charset="-122"/>
              <a:ea typeface="Lantinghei SC Demibold" charset="-122"/>
              <a:cs typeface="Lantinghei SC Demibold" charset="-122"/>
            </a:endParaRPr>
          </a:p>
          <a:p>
            <a:r>
              <a:rPr lang="zh-CN" altLang="en-US" b="1" dirty="0" smtClean="0">
                <a:latin typeface="Lantinghei SC Demibold" charset="-122"/>
                <a:ea typeface="Lantinghei SC Demibold" charset="-122"/>
                <a:cs typeface="Lantinghei SC Demibold" charset="-122"/>
              </a:rPr>
              <a:t>单一语言</a:t>
            </a:r>
            <a:r>
              <a:rPr lang="en-US" altLang="zh-CN" b="1" dirty="0" smtClean="0">
                <a:latin typeface="Lantinghei SC Demibold" charset="-122"/>
                <a:ea typeface="Lantinghei SC Demibold" charset="-122"/>
                <a:cs typeface="Lantinghei SC Demibold" charset="-122"/>
              </a:rPr>
              <a:t> 			One Language JavaScript</a:t>
            </a:r>
            <a:endParaRPr lang="zh-CN" altLang="en-US" b="1" dirty="0">
              <a:latin typeface="Lantinghei SC Demibold" charset="-122"/>
              <a:ea typeface="Lantinghei SC Demibold" charset="-122"/>
              <a:cs typeface="Lantinghei SC Demibold" charset="-122"/>
            </a:endParaRPr>
          </a:p>
          <a:p>
            <a:r>
              <a:rPr lang="zh-CN" altLang="en-US" b="1" dirty="0" smtClean="0">
                <a:latin typeface="Lantinghei SC Demibold" charset="-122"/>
                <a:ea typeface="Lantinghei SC Demibold" charset="-122"/>
                <a:cs typeface="Lantinghei SC Demibold" charset="-122"/>
              </a:rPr>
              <a:t>数据库</a:t>
            </a:r>
            <a:r>
              <a:rPr lang="zh-CN" altLang="en-US" b="1" dirty="0">
                <a:latin typeface="Lantinghei SC Demibold" charset="-122"/>
                <a:ea typeface="Lantinghei SC Demibold" charset="-122"/>
                <a:cs typeface="Lantinghei SC Demibold" charset="-122"/>
              </a:rPr>
              <a:t>无处</a:t>
            </a:r>
            <a:r>
              <a:rPr lang="zh-CN" altLang="en-US" b="1" dirty="0" smtClean="0">
                <a:latin typeface="Lantinghei SC Demibold" charset="-122"/>
                <a:ea typeface="Lantinghei SC Demibold" charset="-122"/>
                <a:cs typeface="Lantinghei SC Demibold" charset="-122"/>
              </a:rPr>
              <a:t>不在</a:t>
            </a:r>
            <a:r>
              <a:rPr lang="en-US" altLang="zh-CN" b="1" dirty="0" smtClean="0">
                <a:latin typeface="Lantinghei SC Demibold" charset="-122"/>
                <a:ea typeface="Lantinghei SC Demibold" charset="-122"/>
                <a:cs typeface="Lantinghei SC Demibold" charset="-122"/>
              </a:rPr>
              <a:t> 	Database Everywhere</a:t>
            </a:r>
            <a:endParaRPr lang="zh-CN" altLang="en-US" b="1" dirty="0" smtClean="0">
              <a:latin typeface="Lantinghei SC Demibold" charset="-122"/>
              <a:ea typeface="Lantinghei SC Demibold" charset="-122"/>
              <a:cs typeface="Lantinghei SC Demibold" charset="-122"/>
            </a:endParaRPr>
          </a:p>
          <a:p>
            <a:r>
              <a:rPr lang="zh-CN" altLang="en-US" b="1" dirty="0">
                <a:latin typeface="Lantinghei SC Demibold" charset="-122"/>
                <a:ea typeface="Lantinghei SC Demibold" charset="-122"/>
                <a:cs typeface="Lantinghei SC Demibold" charset="-122"/>
              </a:rPr>
              <a:t>延迟</a:t>
            </a:r>
            <a:r>
              <a:rPr lang="zh-CN" altLang="en-US" b="1" dirty="0" smtClean="0">
                <a:latin typeface="Lantinghei SC Demibold" charset="-122"/>
                <a:ea typeface="Lantinghei SC Demibold" charset="-122"/>
                <a:cs typeface="Lantinghei SC Demibold" charset="-122"/>
              </a:rPr>
              <a:t>补偿</a:t>
            </a:r>
            <a:r>
              <a:rPr lang="en-US" altLang="zh-CN" b="1" dirty="0" smtClean="0">
                <a:latin typeface="Lantinghei SC Demibold" charset="-122"/>
                <a:ea typeface="Lantinghei SC Demibold" charset="-122"/>
                <a:cs typeface="Lantinghei SC Demibold" charset="-122"/>
              </a:rPr>
              <a:t> 			Latency Compensation</a:t>
            </a:r>
            <a:endParaRPr lang="zh-CN" altLang="en-US" b="1" dirty="0">
              <a:latin typeface="Lantinghei SC Demibold" charset="-122"/>
              <a:ea typeface="Lantinghei SC Demibold" charset="-122"/>
              <a:cs typeface="Lantinghei SC Demibold" charset="-122"/>
            </a:endParaRPr>
          </a:p>
          <a:p>
            <a:r>
              <a:rPr lang="zh-CN" altLang="en-US" b="1" dirty="0" smtClean="0">
                <a:latin typeface="Lantinghei SC Demibold" charset="-122"/>
                <a:ea typeface="Lantinghei SC Demibold" charset="-122"/>
                <a:cs typeface="Lantinghei SC Demibold" charset="-122"/>
              </a:rPr>
              <a:t>全栈响应性</a:t>
            </a:r>
            <a:r>
              <a:rPr lang="en-US" altLang="zh-CN" b="1" dirty="0" smtClean="0">
                <a:latin typeface="Lantinghei SC Demibold" charset="-122"/>
                <a:ea typeface="Lantinghei SC Demibold" charset="-122"/>
                <a:cs typeface="Lantinghei SC Demibold" charset="-122"/>
              </a:rPr>
              <a:t> 		Full </a:t>
            </a:r>
            <a:r>
              <a:rPr lang="en-US" altLang="zh-CN" b="1" dirty="0">
                <a:latin typeface="Lantinghei SC Demibold" charset="-122"/>
                <a:ea typeface="Lantinghei SC Demibold" charset="-122"/>
                <a:cs typeface="Lantinghei SC Demibold" charset="-122"/>
              </a:rPr>
              <a:t>Stack </a:t>
            </a:r>
            <a:r>
              <a:rPr lang="en-US" altLang="zh-CN" b="1" dirty="0" smtClean="0">
                <a:latin typeface="Lantinghei SC Demibold" charset="-122"/>
                <a:ea typeface="Lantinghei SC Demibold" charset="-122"/>
                <a:cs typeface="Lantinghei SC Demibold" charset="-122"/>
              </a:rPr>
              <a:t>Reactivity</a:t>
            </a:r>
            <a:endParaRPr lang="zh-CN" altLang="en-US" b="1" dirty="0">
              <a:latin typeface="Lantinghei SC Demibold" charset="-122"/>
              <a:ea typeface="Lantinghei SC Demibold" charset="-122"/>
              <a:cs typeface="Lantinghei SC Demibold" charset="-122"/>
            </a:endParaRPr>
          </a:p>
          <a:p>
            <a:r>
              <a:rPr lang="zh-CN" altLang="en-US" b="1" dirty="0" smtClean="0">
                <a:latin typeface="Lantinghei SC Demibold" charset="-122"/>
                <a:ea typeface="Lantinghei SC Demibold" charset="-122"/>
                <a:cs typeface="Lantinghei SC Demibold" charset="-122"/>
              </a:rPr>
              <a:t>拥抱</a:t>
            </a:r>
            <a:r>
              <a:rPr lang="zh-CN" altLang="en-US" b="1" dirty="0">
                <a:latin typeface="Lantinghei SC Demibold" charset="-122"/>
                <a:ea typeface="Lantinghei SC Demibold" charset="-122"/>
                <a:cs typeface="Lantinghei SC Demibold" charset="-122"/>
              </a:rPr>
              <a:t>生态</a:t>
            </a:r>
            <a:r>
              <a:rPr lang="zh-CN" altLang="en-US" b="1" dirty="0" smtClean="0">
                <a:latin typeface="Lantinghei SC Demibold" charset="-122"/>
                <a:ea typeface="Lantinghei SC Demibold" charset="-122"/>
                <a:cs typeface="Lantinghei SC Demibold" charset="-122"/>
              </a:rPr>
              <a:t>环境</a:t>
            </a:r>
            <a:r>
              <a:rPr lang="en-US" altLang="zh-CN" b="1" dirty="0" smtClean="0">
                <a:latin typeface="Lantinghei SC Demibold" charset="-122"/>
                <a:ea typeface="Lantinghei SC Demibold" charset="-122"/>
                <a:cs typeface="Lantinghei SC Demibold" charset="-122"/>
              </a:rPr>
              <a:t> 		Embrace </a:t>
            </a:r>
            <a:r>
              <a:rPr lang="en-US" altLang="zh-CN" b="1" dirty="0">
                <a:latin typeface="Lantinghei SC Demibold" charset="-122"/>
                <a:ea typeface="Lantinghei SC Demibold" charset="-122"/>
                <a:cs typeface="Lantinghei SC Demibold" charset="-122"/>
              </a:rPr>
              <a:t>the </a:t>
            </a:r>
            <a:r>
              <a:rPr lang="en-US" altLang="zh-CN" b="1" dirty="0" smtClean="0">
                <a:latin typeface="Lantinghei SC Demibold" charset="-122"/>
                <a:ea typeface="Lantinghei SC Demibold" charset="-122"/>
                <a:cs typeface="Lantinghei SC Demibold" charset="-122"/>
              </a:rPr>
              <a:t>Ecosystem</a:t>
            </a:r>
            <a:endParaRPr lang="zh-CN" altLang="en-US" b="1" dirty="0">
              <a:latin typeface="Lantinghei SC Demibold" charset="-122"/>
              <a:ea typeface="Lantinghei SC Demibold" charset="-122"/>
              <a:cs typeface="Lantinghei SC Demibold" charset="-122"/>
            </a:endParaRPr>
          </a:p>
          <a:p>
            <a:r>
              <a:rPr lang="zh-CN" altLang="en-US" b="1" dirty="0" smtClean="0">
                <a:latin typeface="Lantinghei SC Demibold" charset="-122"/>
                <a:ea typeface="Lantinghei SC Demibold" charset="-122"/>
                <a:cs typeface="Lantinghei SC Demibold" charset="-122"/>
              </a:rPr>
              <a:t>简单</a:t>
            </a:r>
            <a:r>
              <a:rPr lang="zh-CN" altLang="en-US" b="1" dirty="0">
                <a:latin typeface="Lantinghei SC Demibold" charset="-122"/>
                <a:ea typeface="Lantinghei SC Demibold" charset="-122"/>
                <a:cs typeface="Lantinghei SC Demibold" charset="-122"/>
              </a:rPr>
              <a:t>即</a:t>
            </a:r>
            <a:r>
              <a:rPr lang="zh-CN" altLang="en-US" b="1" dirty="0" smtClean="0">
                <a:latin typeface="Lantinghei SC Demibold" charset="-122"/>
                <a:ea typeface="Lantinghei SC Demibold" charset="-122"/>
                <a:cs typeface="Lantinghei SC Demibold" charset="-122"/>
              </a:rPr>
              <a:t>效率</a:t>
            </a:r>
            <a:r>
              <a:rPr lang="en-US" altLang="zh-CN" b="1" dirty="0" smtClean="0">
                <a:latin typeface="Lantinghei SC Demibold" charset="-122"/>
                <a:ea typeface="Lantinghei SC Demibold" charset="-122"/>
                <a:cs typeface="Lantinghei SC Demibold" charset="-122"/>
              </a:rPr>
              <a:t>   		Simplicity </a:t>
            </a:r>
            <a:r>
              <a:rPr lang="en-US" altLang="zh-CN" b="1" dirty="0">
                <a:latin typeface="Lantinghei SC Demibold" charset="-122"/>
                <a:ea typeface="Lantinghei SC Demibold" charset="-122"/>
                <a:cs typeface="Lantinghei SC Demibold" charset="-122"/>
              </a:rPr>
              <a:t>Equals </a:t>
            </a:r>
            <a:r>
              <a:rPr lang="en-US" altLang="zh-CN" b="1" dirty="0" smtClean="0">
                <a:latin typeface="Lantinghei SC Demibold" charset="-122"/>
                <a:ea typeface="Lantinghei SC Demibold" charset="-122"/>
                <a:cs typeface="Lantinghei SC Demibold" charset="-122"/>
              </a:rPr>
              <a:t>Productivity</a:t>
            </a:r>
            <a:endParaRPr lang="zh-CN" altLang="en-US" b="1" dirty="0">
              <a:latin typeface="Lantinghei SC Demibold" charset="-122"/>
              <a:ea typeface="Lantinghei SC Demibold" charset="-122"/>
              <a:cs typeface="Lantinghei SC Demibold" charset="-122"/>
            </a:endParaRPr>
          </a:p>
          <a:p>
            <a:endParaRPr kumimoji="1" lang="zh-CN" altLang="en-US" b="1" dirty="0">
              <a:latin typeface="Lantinghei SC Demibold" charset="-122"/>
              <a:ea typeface="Lantinghei SC Demibold" charset="-122"/>
              <a:cs typeface="Lantinghei SC Demibold" charset="-122"/>
            </a:endParaRPr>
          </a:p>
        </p:txBody>
      </p:sp>
      <p:sp>
        <p:nvSpPr>
          <p:cNvPr id="4" name="标题 3"/>
          <p:cNvSpPr>
            <a:spLocks noGrp="1"/>
          </p:cNvSpPr>
          <p:nvPr>
            <p:ph type="title"/>
          </p:nvPr>
        </p:nvSpPr>
        <p:spPr>
          <a:xfrm>
            <a:off x="838200" y="444638"/>
            <a:ext cx="5271052" cy="803275"/>
          </a:xfrm>
        </p:spPr>
        <p:txBody>
          <a:bodyPr/>
          <a:lstStyle/>
          <a:p>
            <a:pPr algn="ctr"/>
            <a:r>
              <a:rPr kumimoji="1" lang="en-US" altLang="zh-CN" b="1" smtClean="0">
                <a:latin typeface="Helvetica Neue Condensed Black" charset="0"/>
                <a:ea typeface="Helvetica Neue Condensed Black" charset="0"/>
                <a:cs typeface="Helvetica Neue Condensed Black" charset="0"/>
              </a:rPr>
              <a:t>Meteor 7 Principles</a:t>
            </a:r>
            <a:endParaRPr kumimoji="1" lang="zh-CN" altLang="en-US" b="1" dirty="0">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267915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9894" y="5212861"/>
            <a:ext cx="9020584" cy="1015663"/>
          </a:xfrm>
          <a:prstGeom prst="rect">
            <a:avLst/>
          </a:prstGeom>
        </p:spPr>
        <p:txBody>
          <a:bodyPr wrap="square">
            <a:spAutoFit/>
          </a:bodyPr>
          <a:lstStyle/>
          <a:p>
            <a:r>
              <a:rPr kumimoji="1" lang="en-US" altLang="zh-CN" sz="6000" b="1" smtClean="0">
                <a:solidFill>
                  <a:srgbClr val="C8595F"/>
                </a:solidFill>
                <a:latin typeface="Helvetica Neue Condensed Black" charset="0"/>
                <a:ea typeface="Helvetica Neue Condensed Black" charset="0"/>
                <a:cs typeface="Helvetica Neue Condensed Black" charset="0"/>
              </a:rPr>
              <a:t>Why </a:t>
            </a:r>
            <a:r>
              <a:rPr kumimoji="1" lang="en-US" altLang="zh-CN" sz="6000" b="1" dirty="0" smtClean="0">
                <a:solidFill>
                  <a:srgbClr val="C8595F"/>
                </a:solidFill>
                <a:latin typeface="Helvetica Neue Condensed Black" charset="0"/>
                <a:ea typeface="Helvetica Neue Condensed Black" charset="0"/>
                <a:cs typeface="Helvetica Neue Condensed Black" charset="0"/>
              </a:rPr>
              <a:t>Use Meteor</a:t>
            </a:r>
            <a:endParaRPr lang="zh-CN" altLang="en-US" sz="60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7993974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2485061" y="2470767"/>
            <a:ext cx="7433445" cy="1631216"/>
          </a:xfrm>
          <a:prstGeom prst="rect">
            <a:avLst/>
          </a:prstGeom>
        </p:spPr>
        <p:txBody>
          <a:bodyPr wrap="none">
            <a:spAutoFit/>
          </a:bodyPr>
          <a:lstStyle/>
          <a:p>
            <a:r>
              <a:rPr kumimoji="1" lang="en-US" altLang="zh-CN" sz="10000" b="1" smtClean="0">
                <a:solidFill>
                  <a:schemeClr val="bg1"/>
                </a:solidFill>
                <a:latin typeface="Lantinghei SC Demibold" charset="-122"/>
                <a:ea typeface="Lantinghei SC Demibold" charset="-122"/>
                <a:cs typeface="Lantinghei SC Demibold" charset="-122"/>
              </a:rPr>
              <a:t>10X Easier</a:t>
            </a:r>
            <a:endParaRPr lang="zh-CN" altLang="en-US" sz="100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305380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2006808" y="2501837"/>
            <a:ext cx="7499169" cy="1631216"/>
          </a:xfrm>
          <a:prstGeom prst="rect">
            <a:avLst/>
          </a:prstGeom>
        </p:spPr>
        <p:txBody>
          <a:bodyPr wrap="none">
            <a:spAutoFit/>
          </a:bodyPr>
          <a:lstStyle/>
          <a:p>
            <a:r>
              <a:rPr kumimoji="1" lang="en-US" altLang="zh-CN" sz="10000" b="1" smtClean="0">
                <a:solidFill>
                  <a:schemeClr val="bg1"/>
                </a:solidFill>
                <a:latin typeface="Lantinghei SC Demibold" charset="-122"/>
                <a:ea typeface="Lantinghei SC Demibold" charset="-122"/>
                <a:cs typeface="Lantinghei SC Demibold" charset="-122"/>
              </a:rPr>
              <a:t>10X Faster</a:t>
            </a:r>
            <a:endParaRPr lang="zh-CN" altLang="en-US" sz="100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117997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214009" y="2550331"/>
            <a:ext cx="11307904" cy="1446550"/>
          </a:xfrm>
          <a:prstGeom prst="rect">
            <a:avLst/>
          </a:prstGeom>
        </p:spPr>
        <p:txBody>
          <a:bodyPr wrap="none">
            <a:spAutoFit/>
          </a:bodyPr>
          <a:lstStyle/>
          <a:p>
            <a:r>
              <a:rPr kumimoji="1" lang="en-US" altLang="zh-CN" sz="8800" b="1" dirty="0" smtClean="0">
                <a:solidFill>
                  <a:schemeClr val="bg1"/>
                </a:solidFill>
                <a:latin typeface="Lantinghei SC Demibold" charset="-122"/>
                <a:ea typeface="Lantinghei SC Demibold" charset="-122"/>
                <a:cs typeface="Lantinghei SC Demibold" charset="-122"/>
              </a:rPr>
              <a:t>Full Stack Develop</a:t>
            </a:r>
            <a:endParaRPr lang="zh-CN" altLang="en-US" sz="88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176374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416019" y="2195780"/>
            <a:ext cx="11775981" cy="2554545"/>
          </a:xfrm>
          <a:prstGeom prst="rect">
            <a:avLst/>
          </a:prstGeom>
        </p:spPr>
        <p:txBody>
          <a:bodyPr wrap="none">
            <a:spAutoFit/>
          </a:bodyPr>
          <a:lstStyle/>
          <a:p>
            <a:r>
              <a:rPr kumimoji="1" lang="en-US" altLang="zh-CN" sz="8000" b="1" dirty="0" smtClean="0">
                <a:solidFill>
                  <a:schemeClr val="bg1"/>
                </a:solidFill>
                <a:latin typeface="Lantinghei SC Demibold" charset="-122"/>
                <a:ea typeface="Lantinghei SC Demibold" charset="-122"/>
                <a:cs typeface="Lantinghei SC Demibold" charset="-122"/>
              </a:rPr>
              <a:t>Vertical </a:t>
            </a:r>
            <a:r>
              <a:rPr kumimoji="1" lang="en-US" altLang="zh-CN" sz="8000" b="1" dirty="0" smtClean="0">
                <a:solidFill>
                  <a:schemeClr val="bg1"/>
                </a:solidFill>
                <a:latin typeface="Lantinghei SC Demibold" charset="-122"/>
                <a:ea typeface="Lantinghei SC Demibold" charset="-122"/>
                <a:cs typeface="Lantinghei SC Demibold" charset="-122"/>
                <a:sym typeface="Wingdings"/>
              </a:rPr>
              <a:t></a:t>
            </a:r>
            <a:r>
              <a:rPr kumimoji="1" lang="en-US" altLang="zh-CN" sz="8000" b="1" dirty="0" smtClean="0">
                <a:solidFill>
                  <a:schemeClr val="bg1"/>
                </a:solidFill>
                <a:latin typeface="Lantinghei SC Demibold" charset="-122"/>
                <a:ea typeface="Lantinghei SC Demibold" charset="-122"/>
                <a:cs typeface="Lantinghei SC Demibold" charset="-122"/>
              </a:rPr>
              <a:t> Horizontal </a:t>
            </a:r>
          </a:p>
          <a:p>
            <a:r>
              <a:rPr kumimoji="1" lang="en-US" altLang="zh-CN" sz="8000" b="1" dirty="0" smtClean="0">
                <a:solidFill>
                  <a:schemeClr val="bg1"/>
                </a:solidFill>
                <a:latin typeface="Lantinghei SC Demibold" charset="-122"/>
                <a:ea typeface="Lantinghei SC Demibold" charset="-122"/>
                <a:cs typeface="Lantinghei SC Demibold" charset="-122"/>
              </a:rPr>
              <a:t>Collaboration</a:t>
            </a:r>
            <a:endParaRPr lang="zh-CN" altLang="en-US" sz="80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348765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534819" y="2351422"/>
            <a:ext cx="11210120" cy="1323439"/>
          </a:xfrm>
          <a:prstGeom prst="rect">
            <a:avLst/>
          </a:prstGeom>
        </p:spPr>
        <p:txBody>
          <a:bodyPr wrap="none">
            <a:spAutoFit/>
          </a:bodyPr>
          <a:lstStyle/>
          <a:p>
            <a:r>
              <a:rPr kumimoji="1" lang="en-US" altLang="zh-CN" sz="8000" b="1" dirty="0" smtClean="0">
                <a:solidFill>
                  <a:schemeClr val="bg1"/>
                </a:solidFill>
                <a:latin typeface="Lantinghei SC Demibold" charset="-122"/>
                <a:ea typeface="Lantinghei SC Demibold" charset="-122"/>
                <a:cs typeface="Lantinghei SC Demibold" charset="-122"/>
              </a:rPr>
              <a:t>Radically</a:t>
            </a:r>
            <a:r>
              <a:rPr kumimoji="1" lang="zh-CN" altLang="en-US" sz="8000" b="1" dirty="0" smtClean="0">
                <a:solidFill>
                  <a:schemeClr val="bg1"/>
                </a:solidFill>
                <a:latin typeface="Lantinghei SC Demibold" charset="-122"/>
                <a:ea typeface="Lantinghei SC Demibold" charset="-122"/>
                <a:cs typeface="Lantinghei SC Demibold" charset="-122"/>
              </a:rPr>
              <a:t> </a:t>
            </a:r>
            <a:r>
              <a:rPr kumimoji="1" lang="en-US" altLang="zh-CN" sz="8000" b="1" dirty="0" smtClean="0">
                <a:solidFill>
                  <a:schemeClr val="bg1"/>
                </a:solidFill>
                <a:latin typeface="Lantinghei SC Demibold" charset="-122"/>
                <a:ea typeface="Lantinghei SC Demibold" charset="-122"/>
                <a:cs typeface="Lantinghei SC Demibold" charset="-122"/>
              </a:rPr>
              <a:t>Less</a:t>
            </a:r>
            <a:r>
              <a:rPr kumimoji="1" lang="zh-CN" altLang="en-US" sz="8000" b="1" dirty="0" smtClean="0">
                <a:solidFill>
                  <a:schemeClr val="bg1"/>
                </a:solidFill>
                <a:latin typeface="Lantinghei SC Demibold" charset="-122"/>
                <a:ea typeface="Lantinghei SC Demibold" charset="-122"/>
                <a:cs typeface="Lantinghei SC Demibold" charset="-122"/>
              </a:rPr>
              <a:t> </a:t>
            </a:r>
            <a:r>
              <a:rPr kumimoji="1" lang="en-US" altLang="zh-CN" sz="8000" b="1" dirty="0" smtClean="0">
                <a:solidFill>
                  <a:schemeClr val="bg1"/>
                </a:solidFill>
                <a:latin typeface="Lantinghei SC Demibold" charset="-122"/>
                <a:ea typeface="Lantinghei SC Demibold" charset="-122"/>
                <a:cs typeface="Lantinghei SC Demibold" charset="-122"/>
              </a:rPr>
              <a:t>Code</a:t>
            </a:r>
            <a:endParaRPr kumimoji="1" lang="en-US" altLang="zh-CN" sz="80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8539993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1762062" y="2504103"/>
            <a:ext cx="8124340" cy="1569660"/>
          </a:xfrm>
          <a:prstGeom prst="rect">
            <a:avLst/>
          </a:prstGeom>
        </p:spPr>
        <p:txBody>
          <a:bodyPr wrap="none">
            <a:spAutoFit/>
          </a:bodyPr>
          <a:lstStyle/>
          <a:p>
            <a:r>
              <a:rPr kumimoji="1" lang="en-US" altLang="zh-CN" sz="9600" b="1" dirty="0" smtClean="0">
                <a:solidFill>
                  <a:schemeClr val="bg1"/>
                </a:solidFill>
                <a:latin typeface="Lantinghei SC Demibold" charset="-122"/>
                <a:ea typeface="Lantinghei SC Demibold" charset="-122"/>
                <a:cs typeface="Lantinghei SC Demibold" charset="-122"/>
              </a:rPr>
              <a:t>Hot</a:t>
            </a:r>
            <a:r>
              <a:rPr kumimoji="1" lang="zh-CN" altLang="en-US" sz="9600" b="1" dirty="0" smtClean="0">
                <a:solidFill>
                  <a:schemeClr val="bg1"/>
                </a:solidFill>
                <a:latin typeface="Lantinghei SC Demibold" charset="-122"/>
                <a:ea typeface="Lantinghei SC Demibold" charset="-122"/>
                <a:cs typeface="Lantinghei SC Demibold" charset="-122"/>
              </a:rPr>
              <a:t> </a:t>
            </a:r>
            <a:r>
              <a:rPr kumimoji="1" lang="en-US" altLang="zh-CN" sz="9600" b="1" dirty="0" smtClean="0">
                <a:solidFill>
                  <a:schemeClr val="bg1"/>
                </a:solidFill>
                <a:latin typeface="Lantinghei SC Demibold" charset="-122"/>
                <a:ea typeface="Lantinghei SC Demibold" charset="-122"/>
                <a:cs typeface="Lantinghei SC Demibold" charset="-122"/>
              </a:rPr>
              <a:t>Deploys</a:t>
            </a:r>
            <a:endParaRPr lang="zh-CN" altLang="en-US" sz="36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675061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1509145" y="2912663"/>
            <a:ext cx="9257663" cy="1200329"/>
          </a:xfrm>
          <a:prstGeom prst="rect">
            <a:avLst/>
          </a:prstGeom>
        </p:spPr>
        <p:txBody>
          <a:bodyPr wrap="none">
            <a:spAutoFit/>
          </a:bodyPr>
          <a:lstStyle/>
          <a:p>
            <a:r>
              <a:rPr kumimoji="1" lang="en-US" altLang="zh-CN" sz="7200" b="1" dirty="0" smtClean="0">
                <a:solidFill>
                  <a:schemeClr val="bg1"/>
                </a:solidFill>
                <a:latin typeface="Lantinghei SC Demibold" charset="-122"/>
                <a:ea typeface="Lantinghei SC Demibold" charset="-122"/>
                <a:cs typeface="Lantinghei SC Demibold" charset="-122"/>
              </a:rPr>
              <a:t>Web</a:t>
            </a:r>
            <a:r>
              <a:rPr lang="en-US" altLang="zh-CN" sz="7200" b="1" dirty="0" smtClean="0">
                <a:solidFill>
                  <a:schemeClr val="bg1"/>
                </a:solidFill>
                <a:latin typeface="Lantinghei SC Demibold" charset="-122"/>
                <a:ea typeface="Lantinghei SC Demibold" charset="-122"/>
                <a:cs typeface="Lantinghei SC Demibold" charset="-122"/>
              </a:rPr>
              <a:t>,</a:t>
            </a:r>
            <a:r>
              <a:rPr lang="zh-CN" altLang="en-US" sz="7200" b="1" dirty="0" smtClean="0">
                <a:solidFill>
                  <a:schemeClr val="bg1"/>
                </a:solidFill>
                <a:latin typeface="Lantinghei SC Demibold" charset="-122"/>
                <a:ea typeface="Lantinghei SC Demibold" charset="-122"/>
                <a:cs typeface="Lantinghei SC Demibold" charset="-122"/>
              </a:rPr>
              <a:t> </a:t>
            </a:r>
            <a:r>
              <a:rPr kumimoji="1" lang="en-US" altLang="zh-CN" sz="7200" b="1" dirty="0" smtClean="0">
                <a:solidFill>
                  <a:schemeClr val="bg1"/>
                </a:solidFill>
                <a:latin typeface="Lantinghei SC Demibold" charset="-122"/>
                <a:ea typeface="Lantinghei SC Demibold" charset="-122"/>
                <a:cs typeface="Lantinghei SC Demibold" charset="-122"/>
              </a:rPr>
              <a:t>Mobile</a:t>
            </a:r>
            <a:r>
              <a:rPr kumimoji="1" lang="zh-CN" altLang="en-US" sz="7200" b="1" dirty="0" smtClean="0">
                <a:solidFill>
                  <a:schemeClr val="bg1"/>
                </a:solidFill>
                <a:latin typeface="Lantinghei SC Demibold" charset="-122"/>
                <a:ea typeface="Lantinghei SC Demibold" charset="-122"/>
                <a:cs typeface="Lantinghei SC Demibold" charset="-122"/>
              </a:rPr>
              <a:t> </a:t>
            </a:r>
            <a:r>
              <a:rPr kumimoji="1" lang="en-US" altLang="zh-CN" sz="7200" b="1" dirty="0" smtClean="0">
                <a:solidFill>
                  <a:schemeClr val="bg1"/>
                </a:solidFill>
                <a:latin typeface="Lantinghei SC Demibold" charset="-122"/>
                <a:ea typeface="Lantinghei SC Demibold" charset="-122"/>
                <a:cs typeface="Lantinghei SC Demibold" charset="-122"/>
              </a:rPr>
              <a:t>&amp;</a:t>
            </a:r>
            <a:r>
              <a:rPr kumimoji="1" lang="zh-CN" altLang="en-US" sz="7200" b="1" dirty="0" smtClean="0">
                <a:solidFill>
                  <a:schemeClr val="bg1"/>
                </a:solidFill>
                <a:latin typeface="Lantinghei SC Demibold" charset="-122"/>
                <a:ea typeface="Lantinghei SC Demibold" charset="-122"/>
                <a:cs typeface="Lantinghei SC Demibold" charset="-122"/>
              </a:rPr>
              <a:t> </a:t>
            </a:r>
            <a:r>
              <a:rPr kumimoji="1" lang="en-US" altLang="zh-CN" sz="7200" b="1" dirty="0" smtClean="0">
                <a:solidFill>
                  <a:schemeClr val="bg1"/>
                </a:solidFill>
                <a:latin typeface="Lantinghei SC Demibold" charset="-122"/>
                <a:ea typeface="Lantinghei SC Demibold" charset="-122"/>
                <a:cs typeface="Lantinghei SC Demibold" charset="-122"/>
              </a:rPr>
              <a:t>IOT</a:t>
            </a:r>
            <a:endParaRPr lang="zh-CN" altLang="en-US" sz="24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00605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0195" y="2409568"/>
            <a:ext cx="2607275" cy="2063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   </a:t>
            </a:r>
            <a:endParaRPr kumimoji="1" lang="zh-CN" altLang="en-US" dirty="0"/>
          </a:p>
        </p:txBody>
      </p:sp>
      <p:sp>
        <p:nvSpPr>
          <p:cNvPr id="2" name="标题 1"/>
          <p:cNvSpPr>
            <a:spLocks noGrp="1"/>
          </p:cNvSpPr>
          <p:nvPr>
            <p:ph type="title"/>
          </p:nvPr>
        </p:nvSpPr>
        <p:spPr/>
        <p:txBody>
          <a:bodyPr/>
          <a:lstStyle/>
          <a:p>
            <a:r>
              <a:rPr kumimoji="1" lang="en-US" altLang="zh-CN" b="1" dirty="0" smtClean="0">
                <a:latin typeface="Lantinghei SC Demibold" charset="-122"/>
                <a:ea typeface="Lantinghei SC Demibold" charset="-122"/>
                <a:cs typeface="Lantinghei SC Demibold" charset="-122"/>
              </a:rPr>
              <a:t>70</a:t>
            </a:r>
            <a:r>
              <a:rPr kumimoji="1" lang="zh-CN" altLang="en-US" b="1" dirty="0" smtClean="0">
                <a:latin typeface="Lantinghei SC Demibold" charset="-122"/>
                <a:ea typeface="Lantinghei SC Demibold" charset="-122"/>
                <a:cs typeface="Lantinghei SC Demibold" charset="-122"/>
              </a:rPr>
              <a:t>年代 大型机</a:t>
            </a:r>
            <a:r>
              <a:rPr kumimoji="1" lang="en-US" altLang="zh-CN" b="1" dirty="0" smtClean="0">
                <a:latin typeface="Lantinghei SC Demibold" charset="-122"/>
                <a:ea typeface="Lantinghei SC Demibold" charset="-122"/>
                <a:cs typeface="Lantinghei SC Demibold" charset="-122"/>
              </a:rPr>
              <a:t> Mainframe</a:t>
            </a:r>
            <a:endParaRPr kumimoji="1" lang="zh-CN" altLang="en-US" b="1" dirty="0">
              <a:latin typeface="Lantinghei SC Demibold" charset="-122"/>
              <a:ea typeface="Lantinghei SC Demibold" charset="-122"/>
              <a:cs typeface="Lantinghei SC Demibold" charset="-122"/>
            </a:endParaRPr>
          </a:p>
        </p:txBody>
      </p:sp>
      <p:sp>
        <p:nvSpPr>
          <p:cNvPr id="4" name="罐形 3"/>
          <p:cNvSpPr/>
          <p:nvPr/>
        </p:nvSpPr>
        <p:spPr>
          <a:xfrm>
            <a:off x="838200" y="2965622"/>
            <a:ext cx="1112108" cy="889686"/>
          </a:xfrm>
          <a:prstGeom prst="can">
            <a:avLst/>
          </a:prstGeom>
          <a:solidFill>
            <a:srgbClr val="C859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DB</a:t>
            </a:r>
            <a:endParaRPr kumimoji="1" lang="zh-CN" altLang="en-US" dirty="0"/>
          </a:p>
        </p:txBody>
      </p:sp>
      <p:sp>
        <p:nvSpPr>
          <p:cNvPr id="7" name="文本框 6"/>
          <p:cNvSpPr txBox="1"/>
          <p:nvPr/>
        </p:nvSpPr>
        <p:spPr>
          <a:xfrm>
            <a:off x="2192839" y="3089872"/>
            <a:ext cx="894797" cy="646331"/>
          </a:xfrm>
          <a:prstGeom prst="rect">
            <a:avLst/>
          </a:prstGeom>
          <a:noFill/>
        </p:spPr>
        <p:txBody>
          <a:bodyPr wrap="none" rtlCol="0">
            <a:spAutoFit/>
          </a:bodyPr>
          <a:lstStyle/>
          <a:p>
            <a:r>
              <a:rPr kumimoji="1" lang="en-US" altLang="zh-CN" b="1" dirty="0" smtClean="0">
                <a:latin typeface="Helvetica Neue Condensed" charset="0"/>
                <a:ea typeface="Helvetica Neue Condensed" charset="0"/>
                <a:cs typeface="Helvetica Neue Condensed" charset="0"/>
              </a:rPr>
              <a:t>Time</a:t>
            </a:r>
            <a:endParaRPr kumimoji="1" lang="zh-CN" altLang="en-US" b="1" dirty="0" smtClean="0">
              <a:latin typeface="Helvetica Neue Condensed" charset="0"/>
              <a:ea typeface="Helvetica Neue Condensed" charset="0"/>
              <a:cs typeface="Helvetica Neue Condensed" charset="0"/>
            </a:endParaRPr>
          </a:p>
          <a:p>
            <a:r>
              <a:rPr kumimoji="1" lang="en-US" altLang="zh-CN" b="1" dirty="0" smtClean="0">
                <a:latin typeface="Helvetica Neue Condensed" charset="0"/>
                <a:ea typeface="Helvetica Neue Condensed" charset="0"/>
                <a:cs typeface="Helvetica Neue Condensed" charset="0"/>
              </a:rPr>
              <a:t>Sharing</a:t>
            </a:r>
            <a:endParaRPr kumimoji="1" lang="zh-CN" altLang="en-US" b="1" dirty="0">
              <a:latin typeface="Helvetica Neue Condensed" charset="0"/>
              <a:ea typeface="Helvetica Neue Condensed" charset="0"/>
              <a:cs typeface="Helvetica Neue Condensed" charset="0"/>
            </a:endParaRPr>
          </a:p>
        </p:txBody>
      </p:sp>
      <p:sp>
        <p:nvSpPr>
          <p:cNvPr id="8" name="笑脸 7"/>
          <p:cNvSpPr/>
          <p:nvPr/>
        </p:nvSpPr>
        <p:spPr>
          <a:xfrm>
            <a:off x="10219036" y="3095710"/>
            <a:ext cx="691979" cy="629509"/>
          </a:xfrm>
          <a:prstGeom prst="smileyFace">
            <a:avLst/>
          </a:prstGeom>
          <a:solidFill>
            <a:srgbClr val="CD64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p:cNvCxnSpPr>
            <a:stCxn id="6" idx="3"/>
            <a:endCxn id="8" idx="2"/>
          </p:cNvCxnSpPr>
          <p:nvPr/>
        </p:nvCxnSpPr>
        <p:spPr>
          <a:xfrm flipV="1">
            <a:off x="3237470" y="3410465"/>
            <a:ext cx="6981566" cy="30892"/>
          </a:xfrm>
          <a:prstGeom prst="straightConnector1">
            <a:avLst/>
          </a:prstGeom>
          <a:ln w="50800">
            <a:solidFill>
              <a:srgbClr val="C5324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434922" y="3892378"/>
            <a:ext cx="226215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用户：远程分时终端</a:t>
            </a:r>
            <a:endParaRPr kumimoji="1" lang="zh-CN" altLang="en-US" b="1" dirty="0">
              <a:latin typeface="Lantinghei SC Demibold" charset="-122"/>
              <a:ea typeface="Lantinghei SC Demibold" charset="-122"/>
              <a:cs typeface="Lantinghei SC Demibold" charset="-122"/>
            </a:endParaRPr>
          </a:p>
        </p:txBody>
      </p:sp>
      <p:sp>
        <p:nvSpPr>
          <p:cNvPr id="12" name="文本框 11"/>
          <p:cNvSpPr txBox="1"/>
          <p:nvPr/>
        </p:nvSpPr>
        <p:spPr>
          <a:xfrm>
            <a:off x="5509597" y="2856467"/>
            <a:ext cx="226215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传输内容：文本显示</a:t>
            </a:r>
            <a:endParaRPr kumimoji="1" lang="zh-CN" altLang="en-US" b="1" dirty="0">
              <a:latin typeface="Lantinghei SC Demibold" charset="-122"/>
              <a:ea typeface="Lantinghei SC Demibold" charset="-122"/>
              <a:cs typeface="Lantinghei SC Demibold" charset="-122"/>
            </a:endParaRPr>
          </a:p>
        </p:txBody>
      </p:sp>
      <p:sp>
        <p:nvSpPr>
          <p:cNvPr id="13" name="文本框 12"/>
          <p:cNvSpPr txBox="1"/>
          <p:nvPr/>
        </p:nvSpPr>
        <p:spPr>
          <a:xfrm>
            <a:off x="1165478" y="3979561"/>
            <a:ext cx="1569660" cy="369332"/>
          </a:xfrm>
          <a:prstGeom prst="rect">
            <a:avLst/>
          </a:prstGeom>
          <a:noFill/>
        </p:spPr>
        <p:txBody>
          <a:bodyPr wrap="none" rtlCol="0">
            <a:spAutoFit/>
          </a:bodyPr>
          <a:lstStyle/>
          <a:p>
            <a:r>
              <a:rPr kumimoji="1" lang="zh-CN" altLang="en-US" b="1" dirty="0">
                <a:latin typeface="Lantinghei SC Demibold" charset="-122"/>
                <a:ea typeface="Lantinghei SC Demibold" charset="-122"/>
                <a:cs typeface="Lantinghei SC Demibold" charset="-122"/>
              </a:rPr>
              <a:t>中央分时</a:t>
            </a:r>
            <a:r>
              <a:rPr kumimoji="1" lang="zh-CN" altLang="en-US" b="1" dirty="0" smtClean="0">
                <a:latin typeface="Lantinghei SC Demibold" charset="-122"/>
                <a:ea typeface="Lantinghei SC Demibold" charset="-122"/>
                <a:cs typeface="Lantinghei SC Demibold" charset="-122"/>
              </a:rPr>
              <a:t>系统</a:t>
            </a:r>
            <a:endParaRPr kumimoji="1" lang="zh-CN" altLang="en-US"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865604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1431321" y="2367917"/>
            <a:ext cx="9424375" cy="1323439"/>
          </a:xfrm>
          <a:prstGeom prst="rect">
            <a:avLst/>
          </a:prstGeom>
        </p:spPr>
        <p:txBody>
          <a:bodyPr wrap="none">
            <a:spAutoFit/>
          </a:bodyPr>
          <a:lstStyle/>
          <a:p>
            <a:r>
              <a:rPr kumimoji="1" lang="en-US" altLang="zh-CN" sz="8000" b="1" dirty="0" smtClean="0">
                <a:solidFill>
                  <a:schemeClr val="bg1"/>
                </a:solidFill>
                <a:latin typeface="Lantinghei SC Demibold" charset="-122"/>
                <a:ea typeface="Lantinghei SC Demibold" charset="-122"/>
                <a:cs typeface="Lantinghei SC Demibold" charset="-122"/>
              </a:rPr>
              <a:t>Reactive</a:t>
            </a:r>
            <a:r>
              <a:rPr kumimoji="1" lang="zh-CN" altLang="en-US" sz="6000" b="1" dirty="0" smtClean="0">
                <a:solidFill>
                  <a:schemeClr val="bg1"/>
                </a:solidFill>
                <a:latin typeface="Lantinghei SC Demibold" charset="-122"/>
                <a:ea typeface="Lantinghei SC Demibold" charset="-122"/>
                <a:cs typeface="Lantinghei SC Demibold" charset="-122"/>
              </a:rPr>
              <a:t> </a:t>
            </a:r>
            <a:r>
              <a:rPr kumimoji="1" lang="en-US" altLang="zh-CN" sz="6000" b="1" dirty="0" smtClean="0">
                <a:solidFill>
                  <a:schemeClr val="bg1"/>
                </a:solidFill>
                <a:latin typeface="Lantinghei SC Demibold" charset="-122"/>
                <a:ea typeface="Lantinghei SC Demibold" charset="-122"/>
                <a:cs typeface="Lantinghei SC Demibold" charset="-122"/>
              </a:rPr>
              <a:t>Rendering</a:t>
            </a:r>
            <a:endParaRPr lang="zh-CN" altLang="en-US"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20835306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4" name="矩形 3"/>
          <p:cNvSpPr/>
          <p:nvPr/>
        </p:nvSpPr>
        <p:spPr>
          <a:xfrm>
            <a:off x="1742606" y="2270639"/>
            <a:ext cx="8654933" cy="2554545"/>
          </a:xfrm>
          <a:prstGeom prst="rect">
            <a:avLst/>
          </a:prstGeom>
        </p:spPr>
        <p:txBody>
          <a:bodyPr wrap="none">
            <a:spAutoFit/>
          </a:bodyPr>
          <a:lstStyle/>
          <a:p>
            <a:r>
              <a:rPr kumimoji="1" lang="en-US" altLang="zh-CN" sz="8000" b="1" dirty="0" smtClean="0">
                <a:solidFill>
                  <a:schemeClr val="bg1"/>
                </a:solidFill>
                <a:latin typeface="Lantinghei SC Demibold" charset="-122"/>
                <a:ea typeface="Lantinghei SC Demibold" charset="-122"/>
                <a:cs typeface="Lantinghei SC Demibold" charset="-122"/>
              </a:rPr>
              <a:t>Fully Integrated</a:t>
            </a:r>
          </a:p>
          <a:p>
            <a:r>
              <a:rPr kumimoji="1" lang="en-US" altLang="zh-CN" sz="8000" b="1" dirty="0" smtClean="0">
                <a:solidFill>
                  <a:schemeClr val="bg1"/>
                </a:solidFill>
                <a:latin typeface="Lantinghei SC Demibold" charset="-122"/>
                <a:ea typeface="Lantinghei SC Demibold" charset="-122"/>
                <a:cs typeface="Lantinghei SC Demibold" charset="-122"/>
              </a:rPr>
              <a:t>and Flexible</a:t>
            </a:r>
            <a:endParaRPr kumimoji="1" lang="en-US" altLang="zh-CN" sz="8000" b="1" dirty="0">
              <a:solidFill>
                <a:schemeClr val="bg1"/>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554966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53242"/>
        </a:solidFill>
        <a:effectLst/>
      </p:bgPr>
    </p:bg>
    <p:spTree>
      <p:nvGrpSpPr>
        <p:cNvPr id="1" name=""/>
        <p:cNvGrpSpPr/>
        <p:nvPr/>
      </p:nvGrpSpPr>
      <p:grpSpPr>
        <a:xfrm>
          <a:off x="0" y="0"/>
          <a:ext cx="0" cy="0"/>
          <a:chOff x="0" y="0"/>
          <a:chExt cx="0" cy="0"/>
        </a:xfrm>
      </p:grpSpPr>
      <p:sp>
        <p:nvSpPr>
          <p:cNvPr id="3" name="矩形 2"/>
          <p:cNvSpPr/>
          <p:nvPr/>
        </p:nvSpPr>
        <p:spPr>
          <a:xfrm>
            <a:off x="1900622" y="2573342"/>
            <a:ext cx="7818166" cy="1446550"/>
          </a:xfrm>
          <a:prstGeom prst="rect">
            <a:avLst/>
          </a:prstGeom>
        </p:spPr>
        <p:txBody>
          <a:bodyPr wrap="none">
            <a:spAutoFit/>
          </a:bodyPr>
          <a:lstStyle/>
          <a:p>
            <a:r>
              <a:rPr kumimoji="1" lang="en-US" altLang="zh-CN" sz="8800" b="1" dirty="0" smtClean="0">
                <a:solidFill>
                  <a:schemeClr val="bg1"/>
                </a:solidFill>
                <a:latin typeface="Lantinghei SC Demibold" charset="-122"/>
                <a:ea typeface="Lantinghei SC Demibold" charset="-122"/>
                <a:cs typeface="Lantinghei SC Demibold" charset="-122"/>
              </a:rPr>
              <a:t>Optimistic UI</a:t>
            </a:r>
          </a:p>
        </p:txBody>
      </p:sp>
    </p:spTree>
    <p:extLst>
      <p:ext uri="{BB962C8B-B14F-4D97-AF65-F5344CB8AC3E}">
        <p14:creationId xmlns:p14="http://schemas.microsoft.com/office/powerpoint/2010/main" val="13740384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8755" y="2643748"/>
            <a:ext cx="8501970" cy="1569660"/>
          </a:xfrm>
          <a:prstGeom prst="rect">
            <a:avLst/>
          </a:prstGeom>
        </p:spPr>
        <p:txBody>
          <a:bodyPr wrap="square">
            <a:spAutoFit/>
          </a:bodyPr>
          <a:lstStyle/>
          <a:p>
            <a:r>
              <a:rPr kumimoji="1" lang="en-US" altLang="zh-CN" sz="9600" b="1" dirty="0" smtClean="0">
                <a:solidFill>
                  <a:srgbClr val="D02A29"/>
                </a:solidFill>
                <a:latin typeface="Helvetica Neue Condensed Black" charset="0"/>
                <a:ea typeface="Helvetica Neue Condensed Black" charset="0"/>
                <a:cs typeface="Helvetica Neue Condensed Black" charset="0"/>
              </a:rPr>
              <a:t>Meteor</a:t>
            </a:r>
            <a:r>
              <a:rPr kumimoji="1" lang="zh-CN" altLang="en-US" sz="9600" b="1" dirty="0" smtClean="0">
                <a:solidFill>
                  <a:srgbClr val="D02A29"/>
                </a:solidFill>
                <a:latin typeface="Helvetica Neue Condensed Black" charset="0"/>
                <a:ea typeface="Helvetica Neue Condensed Black" charset="0"/>
                <a:cs typeface="Helvetica Neue Condensed Black" charset="0"/>
              </a:rPr>
              <a:t> </a:t>
            </a:r>
            <a:r>
              <a:rPr kumimoji="1" lang="en-US" altLang="zh-CN" sz="9600" b="1" dirty="0" smtClean="0">
                <a:solidFill>
                  <a:srgbClr val="D02A29"/>
                </a:solidFill>
                <a:latin typeface="Helvetica Neue Condensed Black" charset="0"/>
                <a:ea typeface="Helvetica Neue Condensed Black" charset="0"/>
                <a:cs typeface="Helvetica Neue Condensed Black" charset="0"/>
              </a:rPr>
              <a:t>Internals</a:t>
            </a:r>
            <a:endParaRPr lang="zh-CN" altLang="en-US" sz="9600" b="1" dirty="0">
              <a:solidFill>
                <a:srgbClr val="D02A29"/>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442611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5247" y="768716"/>
            <a:ext cx="8844413"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Universal</a:t>
            </a:r>
            <a:r>
              <a:rPr kumimoji="1" lang="zh-CN" altLang="en-US" sz="7200" b="1" dirty="0" smtClean="0">
                <a:solidFill>
                  <a:srgbClr val="C8595F"/>
                </a:solidFill>
                <a:latin typeface="Helvetica Neue Condensed Black" charset="0"/>
                <a:ea typeface="Helvetica Neue Condensed Black" charset="0"/>
                <a:cs typeface="Helvetica Neue Condensed Black" charset="0"/>
              </a:rPr>
              <a:t> </a:t>
            </a:r>
            <a:r>
              <a:rPr kumimoji="1" lang="en-US" altLang="zh-CN" sz="7200" b="1" dirty="0" smtClean="0">
                <a:solidFill>
                  <a:srgbClr val="C8595F"/>
                </a:solidFill>
                <a:latin typeface="Helvetica Neue Condensed Black" charset="0"/>
                <a:ea typeface="Helvetica Neue Condensed Black" charset="0"/>
                <a:cs typeface="Helvetica Neue Condensed Black" charset="0"/>
              </a:rPr>
              <a:t>JavaScript</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471321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6F1"/>
        </a:soli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1850" y="457201"/>
            <a:ext cx="10515600" cy="5632450"/>
          </a:xfrm>
        </p:spPr>
        <p:txBody>
          <a:bodyPr>
            <a:normAutofit/>
          </a:bodyPr>
          <a:lstStyle/>
          <a:p>
            <a:pPr algn="ctr"/>
            <a:r>
              <a:rPr kumimoji="1" lang="en-US" altLang="zh-CN" sz="4000" dirty="0" smtClean="0">
                <a:solidFill>
                  <a:schemeClr val="tx1"/>
                </a:solidFill>
                <a:latin typeface="Helvetica Neue" charset="0"/>
                <a:ea typeface="Helvetica Neue" charset="0"/>
                <a:cs typeface="Helvetica Neue" charset="0"/>
              </a:rPr>
              <a:t>Humble beginnings</a:t>
            </a:r>
          </a:p>
          <a:p>
            <a:pPr algn="ctr"/>
            <a:endParaRPr kumimoji="1" lang="en-US" altLang="zh-CN" sz="4000" dirty="0"/>
          </a:p>
          <a:p>
            <a:pPr algn="ctr"/>
            <a:r>
              <a:rPr kumimoji="1" lang="en-US" altLang="zh-CN" sz="4000" dirty="0">
                <a:solidFill>
                  <a:schemeClr val="tx1"/>
                </a:solidFill>
                <a:latin typeface="Helvetica Neue" charset="0"/>
                <a:ea typeface="Helvetica Neue" charset="0"/>
                <a:cs typeface="Helvetica Neue" charset="0"/>
              </a:rPr>
              <a:t>Browser wars</a:t>
            </a:r>
          </a:p>
          <a:p>
            <a:pPr algn="ctr"/>
            <a:endParaRPr kumimoji="1" lang="en-US" altLang="zh-CN" sz="4000" dirty="0"/>
          </a:p>
          <a:p>
            <a:pPr algn="ctr"/>
            <a:r>
              <a:rPr kumimoji="1" lang="en-US" altLang="zh-CN" sz="4000" dirty="0">
                <a:solidFill>
                  <a:schemeClr val="tx1"/>
                </a:solidFill>
                <a:latin typeface="Helvetica Neue" charset="0"/>
                <a:ea typeface="Helvetica Neue" charset="0"/>
                <a:cs typeface="Helvetica Neue" charset="0"/>
              </a:rPr>
              <a:t>Best dynamic language </a:t>
            </a:r>
            <a:r>
              <a:rPr kumimoji="1" lang="en-US" altLang="zh-CN" sz="4000" dirty="0" smtClean="0">
                <a:solidFill>
                  <a:schemeClr val="tx1"/>
                </a:solidFill>
                <a:latin typeface="Helvetica Neue" charset="0"/>
                <a:ea typeface="Helvetica Neue" charset="0"/>
                <a:cs typeface="Helvetica Neue" charset="0"/>
              </a:rPr>
              <a:t>runtime</a:t>
            </a:r>
          </a:p>
          <a:p>
            <a:pPr algn="ctr"/>
            <a:endParaRPr kumimoji="1" lang="en-US" altLang="zh-CN" sz="4000" dirty="0" smtClean="0">
              <a:solidFill>
                <a:schemeClr val="tx1"/>
              </a:solidFill>
              <a:latin typeface="Helvetica Neue" charset="0"/>
              <a:ea typeface="Helvetica Neue" charset="0"/>
              <a:cs typeface="Helvetica Neue" charset="0"/>
            </a:endParaRPr>
          </a:p>
          <a:p>
            <a:pPr algn="ctr"/>
            <a:r>
              <a:rPr kumimoji="1" lang="en-US" altLang="zh-CN" sz="4000" dirty="0" smtClean="0">
                <a:solidFill>
                  <a:schemeClr val="tx1"/>
                </a:solidFill>
                <a:latin typeface="Helvetica Neue" charset="0"/>
                <a:ea typeface="Helvetica Neue" charset="0"/>
                <a:cs typeface="Helvetica Neue" charset="0"/>
              </a:rPr>
              <a:t>... </a:t>
            </a:r>
            <a:r>
              <a:rPr kumimoji="1" lang="en-US" altLang="zh-CN" sz="4000" dirty="0">
                <a:solidFill>
                  <a:schemeClr val="tx1"/>
                </a:solidFill>
                <a:latin typeface="Helvetica Neue" charset="0"/>
                <a:ea typeface="Helvetica Neue" charset="0"/>
                <a:cs typeface="Helvetica Neue" charset="0"/>
              </a:rPr>
              <a:t>Surpassing Ruby, </a:t>
            </a:r>
            <a:r>
              <a:rPr kumimoji="1" lang="en-US" altLang="zh-CN" sz="4000" dirty="0" smtClean="0">
                <a:solidFill>
                  <a:schemeClr val="tx1"/>
                </a:solidFill>
                <a:latin typeface="Helvetica Neue" charset="0"/>
                <a:ea typeface="Helvetica Neue" charset="0"/>
                <a:cs typeface="Helvetica Neue" charset="0"/>
              </a:rPr>
              <a:t>Python </a:t>
            </a:r>
            <a:r>
              <a:rPr kumimoji="1" lang="en-US" altLang="zh-CN" sz="4000" dirty="0">
                <a:solidFill>
                  <a:schemeClr val="tx1"/>
                </a:solidFill>
                <a:latin typeface="Helvetica Neue" charset="0"/>
                <a:ea typeface="Helvetica Neue" charset="0"/>
                <a:cs typeface="Helvetica Neue" charset="0"/>
              </a:rPr>
              <a:t>and </a:t>
            </a:r>
            <a:r>
              <a:rPr kumimoji="1" lang="en-US" altLang="zh-CN" sz="4000" dirty="0" smtClean="0">
                <a:solidFill>
                  <a:schemeClr val="tx1"/>
                </a:solidFill>
                <a:latin typeface="Helvetica Neue" charset="0"/>
                <a:ea typeface="Helvetica Neue" charset="0"/>
                <a:cs typeface="Helvetica Neue" charset="0"/>
              </a:rPr>
              <a:t>PHP</a:t>
            </a:r>
            <a:endParaRPr kumimoji="1" lang="zh-CN" altLang="en-US" sz="4000" dirty="0">
              <a:solidFill>
                <a:schemeClr val="tx1"/>
              </a:solidFill>
              <a:latin typeface="Helvetica Neue" charset="0"/>
              <a:ea typeface="Helvetica Neue" charset="0"/>
              <a:cs typeface="Helvetica Neue" charset="0"/>
            </a:endParaRPr>
          </a:p>
        </p:txBody>
      </p:sp>
      <p:sp>
        <p:nvSpPr>
          <p:cNvPr id="5" name="三角形 4"/>
          <p:cNvSpPr/>
          <p:nvPr/>
        </p:nvSpPr>
        <p:spPr>
          <a:xfrm rot="10800000">
            <a:off x="5838834" y="1310867"/>
            <a:ext cx="501632" cy="30786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三角形 5"/>
          <p:cNvSpPr/>
          <p:nvPr/>
        </p:nvSpPr>
        <p:spPr>
          <a:xfrm rot="10800000">
            <a:off x="5838834" y="2773083"/>
            <a:ext cx="501632" cy="30786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93955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49829" y="0"/>
            <a:ext cx="9035142" cy="6858000"/>
          </a:xfrm>
          <a:prstGeom prst="rect">
            <a:avLst/>
          </a:prstGeom>
        </p:spPr>
      </p:pic>
    </p:spTree>
    <p:extLst>
      <p:ext uri="{BB962C8B-B14F-4D97-AF65-F5344CB8AC3E}">
        <p14:creationId xmlns:p14="http://schemas.microsoft.com/office/powerpoint/2010/main" val="3284223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04607" y="4936996"/>
            <a:ext cx="8844413"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Latency Compensation</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2026983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2554705" cy="1325563"/>
          </a:xfrm>
        </p:spPr>
        <p:txBody>
          <a:bodyPr/>
          <a:lstStyle/>
          <a:p>
            <a:r>
              <a:rPr kumimoji="1" lang="zh-CN" altLang="en-US" b="1" dirty="0">
                <a:latin typeface="Lantinghei SC Demibold" charset="-122"/>
                <a:ea typeface="Lantinghei SC Demibold" charset="-122"/>
                <a:cs typeface="Lantinghei SC Demibold" charset="-122"/>
              </a:rPr>
              <a:t>常规情况</a:t>
            </a:r>
          </a:p>
        </p:txBody>
      </p:sp>
      <p:sp>
        <p:nvSpPr>
          <p:cNvPr id="3" name="内容占位符 2"/>
          <p:cNvSpPr>
            <a:spLocks noGrp="1"/>
          </p:cNvSpPr>
          <p:nvPr>
            <p:ph idx="1"/>
          </p:nvPr>
        </p:nvSpPr>
        <p:spPr>
          <a:xfrm>
            <a:off x="493965" y="1507808"/>
            <a:ext cx="3741151" cy="4943792"/>
          </a:xfrm>
        </p:spPr>
        <p:txBody>
          <a:bodyPr>
            <a:normAutofit/>
          </a:bodyPr>
          <a:lstStyle/>
          <a:p>
            <a:r>
              <a:rPr lang="en-US" altLang="zh-CN" dirty="0" smtClean="0">
                <a:latin typeface="Lantinghei SC Extralight" charset="-122"/>
                <a:ea typeface="Lantinghei SC Extralight" charset="-122"/>
                <a:cs typeface="Lantinghei SC Extralight" charset="-122"/>
              </a:rPr>
              <a:t>+0ms:</a:t>
            </a:r>
            <a:r>
              <a:rPr lang="zh-CN" altLang="en-US" dirty="0" smtClean="0">
                <a:latin typeface="Lantinghei SC Extralight" charset="-122"/>
                <a:ea typeface="Lantinghei SC Extralight" charset="-122"/>
                <a:cs typeface="Lantinghei SC Extralight" charset="-122"/>
              </a:rPr>
              <a:t> 用户单击提交按钮，浏览器触发内置方法的调用。</a:t>
            </a:r>
          </a:p>
          <a:p>
            <a:r>
              <a:rPr lang="en-US" altLang="zh-CN" dirty="0" smtClean="0">
                <a:latin typeface="Lantinghei SC Extralight" charset="-122"/>
                <a:ea typeface="Lantinghei SC Extralight" charset="-122"/>
                <a:cs typeface="Lantinghei SC Extralight" charset="-122"/>
              </a:rPr>
              <a:t>+</a:t>
            </a:r>
            <a:r>
              <a:rPr lang="en-US" altLang="zh-CN" dirty="0">
                <a:latin typeface="Lantinghei SC Extralight" charset="-122"/>
                <a:ea typeface="Lantinghei SC Extralight" charset="-122"/>
                <a:cs typeface="Lantinghei SC Extralight" charset="-122"/>
              </a:rPr>
              <a:t>200ms:</a:t>
            </a:r>
            <a:r>
              <a:rPr lang="zh-CN" altLang="en-US" dirty="0">
                <a:latin typeface="Lantinghei SC Extralight" charset="-122"/>
                <a:ea typeface="Lantinghei SC Extralight" charset="-122"/>
                <a:cs typeface="Lantinghei SC Extralight" charset="-122"/>
              </a:rPr>
              <a:t> 服务器</a:t>
            </a:r>
            <a:r>
              <a:rPr lang="zh-CN" altLang="en-US" dirty="0" smtClean="0">
                <a:latin typeface="Lantinghei SC Extralight" charset="-122"/>
                <a:ea typeface="Lantinghei SC Extralight" charset="-122"/>
                <a:cs typeface="Lantinghei SC Extralight" charset="-122"/>
              </a:rPr>
              <a:t>更改数据库</a:t>
            </a:r>
            <a:r>
              <a:rPr lang="zh-CN" altLang="en-US" dirty="0">
                <a:latin typeface="Lantinghei SC Extralight" charset="-122"/>
                <a:ea typeface="Lantinghei SC Extralight" charset="-122"/>
                <a:cs typeface="Lantinghei SC Extralight" charset="-122"/>
              </a:rPr>
              <a:t>。</a:t>
            </a:r>
          </a:p>
          <a:p>
            <a:r>
              <a:rPr lang="en-US" altLang="zh-CN" dirty="0">
                <a:latin typeface="Lantinghei SC Extralight" charset="-122"/>
                <a:ea typeface="Lantinghei SC Extralight" charset="-122"/>
                <a:cs typeface="Lantinghei SC Extralight" charset="-122"/>
              </a:rPr>
              <a:t>+500ms:</a:t>
            </a:r>
            <a:r>
              <a:rPr lang="zh-CN" altLang="en-US" dirty="0">
                <a:latin typeface="Lantinghei SC Extralight" charset="-122"/>
                <a:ea typeface="Lantinghei SC Extralight" charset="-122"/>
                <a:cs typeface="Lantinghei SC Extralight" charset="-122"/>
              </a:rPr>
              <a:t> 客户端接收到这些变化，并更新页面反映更改</a:t>
            </a:r>
            <a:r>
              <a:rPr lang="zh-CN" altLang="en-US" dirty="0" smtClean="0">
                <a:latin typeface="Lantinghei SC Extralight" charset="-122"/>
                <a:ea typeface="Lantinghei SC Extralight" charset="-122"/>
                <a:cs typeface="Lantinghei SC Extralight" charset="-122"/>
              </a:rPr>
              <a:t>结果。</a:t>
            </a:r>
          </a:p>
        </p:txBody>
      </p:sp>
      <p:pic>
        <p:nvPicPr>
          <p:cNvPr id="5" name="图片 4"/>
          <p:cNvPicPr>
            <a:picLocks noChangeAspect="1"/>
          </p:cNvPicPr>
          <p:nvPr/>
        </p:nvPicPr>
        <p:blipFill>
          <a:blip r:embed="rId3"/>
          <a:stretch>
            <a:fillRect/>
          </a:stretch>
        </p:blipFill>
        <p:spPr>
          <a:xfrm>
            <a:off x="5394156" y="0"/>
            <a:ext cx="6616700" cy="6858000"/>
          </a:xfrm>
          <a:prstGeom prst="rect">
            <a:avLst/>
          </a:prstGeom>
        </p:spPr>
      </p:pic>
    </p:spTree>
    <p:extLst>
      <p:ext uri="{BB962C8B-B14F-4D97-AF65-F5344CB8AC3E}">
        <p14:creationId xmlns:p14="http://schemas.microsoft.com/office/powerpoint/2010/main" val="11786205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3685674" cy="1325563"/>
          </a:xfrm>
        </p:spPr>
        <p:txBody>
          <a:bodyPr/>
          <a:lstStyle/>
          <a:p>
            <a:r>
              <a:rPr kumimoji="1" lang="zh-CN" altLang="en-US" b="1" dirty="0" smtClean="0">
                <a:latin typeface="Lantinghei SC Demibold" charset="-122"/>
                <a:ea typeface="Lantinghei SC Demibold" charset="-122"/>
                <a:cs typeface="Lantinghei SC Demibold" charset="-122"/>
              </a:rPr>
              <a:t>延迟补偿</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a:xfrm>
            <a:off x="493965" y="1507808"/>
            <a:ext cx="5882772" cy="4943792"/>
          </a:xfrm>
        </p:spPr>
        <p:txBody>
          <a:bodyPr>
            <a:normAutofit/>
          </a:bodyPr>
          <a:lstStyle/>
          <a:p>
            <a:r>
              <a:rPr lang="en-US" altLang="zh-CN" dirty="0" smtClean="0">
                <a:latin typeface="Lantinghei SC Extralight" charset="-122"/>
                <a:ea typeface="Lantinghei SC Extralight" charset="-122"/>
                <a:cs typeface="Lantinghei SC Extralight" charset="-122"/>
              </a:rPr>
              <a:t>+</a:t>
            </a:r>
            <a:r>
              <a:rPr lang="en-US" altLang="zh-CN" dirty="0">
                <a:latin typeface="Lantinghei SC Extralight" charset="-122"/>
                <a:ea typeface="Lantinghei SC Extralight" charset="-122"/>
                <a:cs typeface="Lantinghei SC Extralight" charset="-122"/>
              </a:rPr>
              <a:t>0ms:</a:t>
            </a:r>
            <a:r>
              <a:rPr lang="zh-CN" altLang="en-US" dirty="0">
                <a:latin typeface="Lantinghei SC Extralight" charset="-122"/>
                <a:ea typeface="Lantinghei SC Extralight" charset="-122"/>
                <a:cs typeface="Lantinghei SC Extralight" charset="-122"/>
              </a:rPr>
              <a:t> 用户单击提交按钮，浏览器触发内置方法的调用。</a:t>
            </a:r>
          </a:p>
          <a:p>
            <a:r>
              <a:rPr lang="en-US" altLang="zh-CN" dirty="0">
                <a:latin typeface="Lantinghei SC Extralight" charset="-122"/>
                <a:ea typeface="Lantinghei SC Extralight" charset="-122"/>
                <a:cs typeface="Lantinghei SC Extralight" charset="-122"/>
              </a:rPr>
              <a:t>+0ms:</a:t>
            </a:r>
            <a:r>
              <a:rPr lang="zh-CN" altLang="en-US" dirty="0">
                <a:latin typeface="Lantinghei SC Extralight" charset="-122"/>
                <a:ea typeface="Lantinghei SC Extralight" charset="-122"/>
                <a:cs typeface="Lantinghei SC Extralight" charset="-122"/>
              </a:rPr>
              <a:t> 客户端模仿内置方法操作本地的数据集合和以及通过更改页面来反映这一变化。</a:t>
            </a:r>
          </a:p>
          <a:p>
            <a:r>
              <a:rPr lang="en-US" altLang="zh-CN" dirty="0">
                <a:latin typeface="Lantinghei SC Extralight" charset="-122"/>
                <a:ea typeface="Lantinghei SC Extralight" charset="-122"/>
                <a:cs typeface="Lantinghei SC Extralight" charset="-122"/>
              </a:rPr>
              <a:t>+200ms:</a:t>
            </a:r>
            <a:r>
              <a:rPr lang="zh-CN" altLang="en-US" dirty="0">
                <a:latin typeface="Lantinghei SC Extralight" charset="-122"/>
                <a:ea typeface="Lantinghei SC Extralight" charset="-122"/>
                <a:cs typeface="Lantinghei SC Extralight" charset="-122"/>
              </a:rPr>
              <a:t> 服务器</a:t>
            </a:r>
            <a:r>
              <a:rPr lang="zh-CN" altLang="en-US" dirty="0" smtClean="0">
                <a:latin typeface="Lantinghei SC Extralight" charset="-122"/>
                <a:ea typeface="Lantinghei SC Extralight" charset="-122"/>
                <a:cs typeface="Lantinghei SC Extralight" charset="-122"/>
              </a:rPr>
              <a:t>更改数据库</a:t>
            </a:r>
            <a:r>
              <a:rPr lang="zh-CN" altLang="en-US" dirty="0">
                <a:latin typeface="Lantinghei SC Extralight" charset="-122"/>
                <a:ea typeface="Lantinghei SC Extralight" charset="-122"/>
                <a:cs typeface="Lantinghei SC Extralight" charset="-122"/>
              </a:rPr>
              <a:t>。</a:t>
            </a:r>
          </a:p>
          <a:p>
            <a:r>
              <a:rPr lang="en-US" altLang="zh-CN" dirty="0">
                <a:latin typeface="Lantinghei SC Extralight" charset="-122"/>
                <a:ea typeface="Lantinghei SC Extralight" charset="-122"/>
                <a:cs typeface="Lantinghei SC Extralight" charset="-122"/>
              </a:rPr>
              <a:t>+500ms:</a:t>
            </a:r>
            <a:r>
              <a:rPr lang="zh-CN" altLang="en-US" dirty="0">
                <a:latin typeface="Lantinghei SC Extralight" charset="-122"/>
                <a:ea typeface="Lantinghei SC Extralight" charset="-122"/>
                <a:cs typeface="Lantinghei SC Extralight" charset="-122"/>
              </a:rPr>
              <a:t> 客户端接收这些更改并取消刚刚的模仿操作，根据服务器的更改覆盖它们（通常是相同的）。页面的变化反映了这一过程。</a:t>
            </a:r>
          </a:p>
          <a:p>
            <a:pPr lvl="1"/>
            <a:endParaRPr kumimoji="1" lang="zh-CN" altLang="en-US" dirty="0">
              <a:latin typeface="Lantinghei SC Extralight" charset="-122"/>
              <a:ea typeface="Lantinghei SC Extralight" charset="-122"/>
              <a:cs typeface="Lantinghei SC Extralight" charset="-122"/>
            </a:endParaRPr>
          </a:p>
        </p:txBody>
      </p:sp>
      <p:pic>
        <p:nvPicPr>
          <p:cNvPr id="5" name="图片 4"/>
          <p:cNvPicPr>
            <a:picLocks noChangeAspect="1"/>
          </p:cNvPicPr>
          <p:nvPr/>
        </p:nvPicPr>
        <p:blipFill>
          <a:blip r:embed="rId3"/>
          <a:stretch>
            <a:fillRect/>
          </a:stretch>
        </p:blipFill>
        <p:spPr>
          <a:xfrm>
            <a:off x="7459579" y="0"/>
            <a:ext cx="4732421" cy="6858000"/>
          </a:xfrm>
          <a:prstGeom prst="rect">
            <a:avLst/>
          </a:prstGeom>
        </p:spPr>
      </p:pic>
    </p:spTree>
    <p:extLst>
      <p:ext uri="{BB962C8B-B14F-4D97-AF65-F5344CB8AC3E}">
        <p14:creationId xmlns:p14="http://schemas.microsoft.com/office/powerpoint/2010/main" val="1908909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0195" y="2409568"/>
            <a:ext cx="2607275" cy="2063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   </a:t>
            </a:r>
            <a:endParaRPr kumimoji="1" lang="zh-CN" altLang="en-US" dirty="0"/>
          </a:p>
        </p:txBody>
      </p:sp>
      <p:sp>
        <p:nvSpPr>
          <p:cNvPr id="2" name="标题 1"/>
          <p:cNvSpPr>
            <a:spLocks noGrp="1"/>
          </p:cNvSpPr>
          <p:nvPr>
            <p:ph type="title"/>
          </p:nvPr>
        </p:nvSpPr>
        <p:spPr/>
        <p:txBody>
          <a:bodyPr/>
          <a:lstStyle/>
          <a:p>
            <a:r>
              <a:rPr kumimoji="1" lang="en-US" altLang="zh-CN" b="1" dirty="0" smtClean="0">
                <a:latin typeface="Lantinghei SC Demibold" charset="-122"/>
                <a:ea typeface="Lantinghei SC Demibold" charset="-122"/>
                <a:cs typeface="Lantinghei SC Demibold" charset="-122"/>
              </a:rPr>
              <a:t>80</a:t>
            </a:r>
            <a:r>
              <a:rPr kumimoji="1" lang="zh-CN" altLang="en-US" b="1" dirty="0" smtClean="0">
                <a:latin typeface="Lantinghei SC Demibold" charset="-122"/>
                <a:ea typeface="Lantinghei SC Demibold" charset="-122"/>
                <a:cs typeface="Lantinghei SC Demibold" charset="-122"/>
              </a:rPr>
              <a:t>年代 </a:t>
            </a:r>
            <a:r>
              <a:rPr kumimoji="1" lang="en-US" altLang="zh-CN" b="1" dirty="0" smtClean="0">
                <a:latin typeface="Lantinghei SC Demibold" charset="-122"/>
                <a:ea typeface="Lantinghei SC Demibold" charset="-122"/>
                <a:cs typeface="Lantinghei SC Demibold" charset="-122"/>
              </a:rPr>
              <a:t> </a:t>
            </a:r>
            <a:r>
              <a:rPr kumimoji="1" lang="zh-CN" altLang="en-US" b="1" dirty="0" smtClean="0">
                <a:latin typeface="Lantinghei SC Demibold" charset="-122"/>
                <a:ea typeface="Lantinghei SC Demibold" charset="-122"/>
                <a:cs typeface="Lantinghei SC Demibold" charset="-122"/>
              </a:rPr>
              <a:t>个人电脑</a:t>
            </a:r>
            <a:r>
              <a:rPr kumimoji="1" lang="en-US" altLang="zh-CN" b="1" dirty="0" smtClean="0">
                <a:latin typeface="Lantinghei SC Demibold" charset="-122"/>
                <a:ea typeface="Lantinghei SC Demibold" charset="-122"/>
                <a:cs typeface="Lantinghei SC Demibold" charset="-122"/>
              </a:rPr>
              <a:t>PC</a:t>
            </a:r>
            <a:endParaRPr kumimoji="1" lang="zh-CN" altLang="en-US" b="1" dirty="0">
              <a:latin typeface="Lantinghei SC Demibold" charset="-122"/>
              <a:ea typeface="Lantinghei SC Demibold" charset="-122"/>
              <a:cs typeface="Lantinghei SC Demibold" charset="-122"/>
            </a:endParaRPr>
          </a:p>
        </p:txBody>
      </p:sp>
      <p:sp>
        <p:nvSpPr>
          <p:cNvPr id="4" name="罐形 3"/>
          <p:cNvSpPr/>
          <p:nvPr/>
        </p:nvSpPr>
        <p:spPr>
          <a:xfrm>
            <a:off x="838200" y="2965622"/>
            <a:ext cx="1112108" cy="889686"/>
          </a:xfrm>
          <a:prstGeom prst="can">
            <a:avLst/>
          </a:prstGeom>
          <a:solidFill>
            <a:srgbClr val="C859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DB</a:t>
            </a:r>
            <a:endParaRPr kumimoji="1" lang="zh-CN" altLang="en-US" dirty="0"/>
          </a:p>
        </p:txBody>
      </p:sp>
      <p:sp>
        <p:nvSpPr>
          <p:cNvPr id="7" name="文本框 6"/>
          <p:cNvSpPr txBox="1"/>
          <p:nvPr/>
        </p:nvSpPr>
        <p:spPr>
          <a:xfrm>
            <a:off x="2316409" y="3225799"/>
            <a:ext cx="780342" cy="369332"/>
          </a:xfrm>
          <a:prstGeom prst="rect">
            <a:avLst/>
          </a:prstGeom>
          <a:noFill/>
        </p:spPr>
        <p:txBody>
          <a:bodyPr wrap="none" rtlCol="0">
            <a:spAutoFit/>
          </a:bodyPr>
          <a:lstStyle/>
          <a:p>
            <a:r>
              <a:rPr kumimoji="1" lang="en-US" altLang="zh-CN" b="1" dirty="0" smtClean="0">
                <a:latin typeface="Helvetica Neue Condensed" charset="0"/>
                <a:ea typeface="Helvetica Neue Condensed" charset="0"/>
                <a:cs typeface="Helvetica Neue Condensed" charset="0"/>
              </a:rPr>
              <a:t>Server</a:t>
            </a:r>
            <a:endParaRPr kumimoji="1" lang="zh-CN" altLang="en-US" b="1" dirty="0">
              <a:latin typeface="Helvetica Neue Condensed" charset="0"/>
              <a:ea typeface="Helvetica Neue Condensed" charset="0"/>
              <a:cs typeface="Helvetica Neue Condensed" charset="0"/>
            </a:endParaRPr>
          </a:p>
        </p:txBody>
      </p:sp>
      <p:sp>
        <p:nvSpPr>
          <p:cNvPr id="8" name="笑脸 7"/>
          <p:cNvSpPr/>
          <p:nvPr/>
        </p:nvSpPr>
        <p:spPr>
          <a:xfrm>
            <a:off x="10219036" y="3095710"/>
            <a:ext cx="691979" cy="629509"/>
          </a:xfrm>
          <a:prstGeom prst="smileyFace">
            <a:avLst/>
          </a:prstGeom>
          <a:solidFill>
            <a:srgbClr val="CD64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p:cNvCxnSpPr>
            <a:stCxn id="6" idx="3"/>
            <a:endCxn id="8" idx="2"/>
          </p:cNvCxnSpPr>
          <p:nvPr/>
        </p:nvCxnSpPr>
        <p:spPr>
          <a:xfrm flipV="1">
            <a:off x="3237470" y="3410465"/>
            <a:ext cx="6981566" cy="30892"/>
          </a:xfrm>
          <a:prstGeom prst="straightConnector1">
            <a:avLst/>
          </a:prstGeom>
          <a:ln w="50800">
            <a:solidFill>
              <a:srgbClr val="C5324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82173" y="3855308"/>
            <a:ext cx="124264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用户：</a:t>
            </a:r>
            <a:r>
              <a:rPr kumimoji="1" lang="en-US" altLang="zh-CN" b="1" dirty="0" smtClean="0">
                <a:latin typeface="Lantinghei SC Demibold" charset="-122"/>
                <a:ea typeface="Lantinghei SC Demibold" charset="-122"/>
                <a:cs typeface="Lantinghei SC Demibold" charset="-122"/>
              </a:rPr>
              <a:t>PC</a:t>
            </a:r>
            <a:endParaRPr kumimoji="1" lang="zh-CN" altLang="en-US" b="1" dirty="0">
              <a:latin typeface="Lantinghei SC Demibold" charset="-122"/>
              <a:ea typeface="Lantinghei SC Demibold" charset="-122"/>
              <a:cs typeface="Lantinghei SC Demibold" charset="-122"/>
            </a:endParaRPr>
          </a:p>
        </p:txBody>
      </p:sp>
      <p:sp>
        <p:nvSpPr>
          <p:cNvPr id="12" name="文本框 11"/>
          <p:cNvSpPr txBox="1"/>
          <p:nvPr/>
        </p:nvSpPr>
        <p:spPr>
          <a:xfrm>
            <a:off x="5509597" y="2856467"/>
            <a:ext cx="2877711"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传输协议：</a:t>
            </a:r>
            <a:r>
              <a:rPr kumimoji="1" lang="en-US" altLang="zh-CN" b="1" dirty="0" smtClean="0">
                <a:latin typeface="Lantinghei SC Demibold" charset="-122"/>
                <a:ea typeface="Lantinghei SC Demibold" charset="-122"/>
                <a:cs typeface="Lantinghei SC Demibold" charset="-122"/>
              </a:rPr>
              <a:t>RPC</a:t>
            </a:r>
            <a:r>
              <a:rPr kumimoji="1" lang="zh-CN" altLang="en-US" b="1" dirty="0" smtClean="0">
                <a:latin typeface="Lantinghei SC Demibold" charset="-122"/>
                <a:ea typeface="Lantinghei SC Demibold" charset="-122"/>
                <a:cs typeface="Lantinghei SC Demibold" charset="-122"/>
              </a:rPr>
              <a:t>远程调用</a:t>
            </a:r>
            <a:endParaRPr kumimoji="1" lang="zh-CN" altLang="en-US" b="1" dirty="0">
              <a:latin typeface="Lantinghei SC Demibold" charset="-122"/>
              <a:ea typeface="Lantinghei SC Demibold" charset="-122"/>
              <a:cs typeface="Lantinghei SC Demibold" charset="-122"/>
            </a:endParaRPr>
          </a:p>
        </p:txBody>
      </p:sp>
      <p:sp>
        <p:nvSpPr>
          <p:cNvPr id="13" name="文本框 12"/>
          <p:cNvSpPr txBox="1"/>
          <p:nvPr/>
        </p:nvSpPr>
        <p:spPr>
          <a:xfrm>
            <a:off x="1165478" y="3979561"/>
            <a:ext cx="1338828" cy="369332"/>
          </a:xfrm>
          <a:prstGeom prst="rect">
            <a:avLst/>
          </a:prstGeom>
          <a:noFill/>
        </p:spPr>
        <p:txBody>
          <a:bodyPr wrap="none" rtlCol="0">
            <a:spAutoFit/>
          </a:bodyPr>
          <a:lstStyle/>
          <a:p>
            <a:r>
              <a:rPr kumimoji="1" lang="zh-CN" altLang="en-US" b="1" dirty="0">
                <a:latin typeface="Lantinghei SC Demibold" charset="-122"/>
                <a:ea typeface="Lantinghei SC Demibold" charset="-122"/>
                <a:cs typeface="Lantinghei SC Demibold" charset="-122"/>
              </a:rPr>
              <a:t>中央数据库</a:t>
            </a:r>
          </a:p>
        </p:txBody>
      </p:sp>
      <p:sp>
        <p:nvSpPr>
          <p:cNvPr id="14" name="文本框 13"/>
          <p:cNvSpPr txBox="1"/>
          <p:nvPr/>
        </p:nvSpPr>
        <p:spPr>
          <a:xfrm>
            <a:off x="5509597" y="3557027"/>
            <a:ext cx="1800493"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传输内容：数据</a:t>
            </a:r>
            <a:endParaRPr kumimoji="1" lang="zh-CN" altLang="en-US"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57404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42128" y="-1"/>
            <a:ext cx="9069723" cy="6881051"/>
          </a:xfrm>
          <a:prstGeom prst="rect">
            <a:avLst/>
          </a:prstGeom>
        </p:spPr>
      </p:pic>
    </p:spTree>
    <p:extLst>
      <p:ext uri="{BB962C8B-B14F-4D97-AF65-F5344CB8AC3E}">
        <p14:creationId xmlns:p14="http://schemas.microsoft.com/office/powerpoint/2010/main" val="1714410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1873" y="2761961"/>
            <a:ext cx="9261763" cy="1325563"/>
          </a:xfrm>
        </p:spPr>
        <p:txBody>
          <a:bodyPr>
            <a:noAutofit/>
          </a:bodyPr>
          <a:lstStyle/>
          <a:p>
            <a:r>
              <a:rPr kumimoji="1" lang="zh-CN" altLang="en-US" sz="5400" b="1" dirty="0" smtClean="0">
                <a:solidFill>
                  <a:srgbClr val="C8595F"/>
                </a:solidFill>
                <a:latin typeface="Lantinghei SC Heavy" charset="-122"/>
                <a:ea typeface="Lantinghei SC Heavy" charset="-122"/>
                <a:cs typeface="Lantinghei SC Heavy" charset="-122"/>
              </a:rPr>
              <a:t>客户端渲染 </a:t>
            </a:r>
            <a:br>
              <a:rPr kumimoji="1" lang="zh-CN" altLang="en-US" sz="5400" b="1" dirty="0" smtClean="0">
                <a:solidFill>
                  <a:srgbClr val="C8595F"/>
                </a:solidFill>
                <a:latin typeface="Lantinghei SC Heavy" charset="-122"/>
                <a:ea typeface="Lantinghei SC Heavy" charset="-122"/>
                <a:cs typeface="Lantinghei SC Heavy" charset="-122"/>
              </a:rPr>
            </a:br>
            <a:r>
              <a:rPr kumimoji="1" lang="en-US" altLang="zh-CN" sz="5400" b="1" dirty="0" smtClean="0">
                <a:solidFill>
                  <a:srgbClr val="C8595F"/>
                </a:solidFill>
                <a:latin typeface="Lantinghei SC Heavy" charset="-122"/>
                <a:ea typeface="Lantinghei SC Heavy" charset="-122"/>
                <a:cs typeface="Lantinghei SC Heavy" charset="-122"/>
              </a:rPr>
              <a:t>Client</a:t>
            </a:r>
            <a:r>
              <a:rPr kumimoji="1" lang="zh-CN" altLang="en-US" sz="5400" b="1" dirty="0" smtClean="0">
                <a:solidFill>
                  <a:srgbClr val="C8595F"/>
                </a:solidFill>
                <a:latin typeface="Lantinghei SC Heavy" charset="-122"/>
                <a:ea typeface="Lantinghei SC Heavy" charset="-122"/>
                <a:cs typeface="Lantinghei SC Heavy" charset="-122"/>
              </a:rPr>
              <a:t> </a:t>
            </a:r>
            <a:r>
              <a:rPr kumimoji="1" lang="en-US" altLang="zh-CN" sz="5400" b="1" dirty="0" smtClean="0">
                <a:solidFill>
                  <a:srgbClr val="C8595F"/>
                </a:solidFill>
                <a:latin typeface="Lantinghei SC Heavy" charset="-122"/>
                <a:ea typeface="Lantinghei SC Heavy" charset="-122"/>
                <a:cs typeface="Lantinghei SC Heavy" charset="-122"/>
              </a:rPr>
              <a:t>Side</a:t>
            </a:r>
            <a:r>
              <a:rPr kumimoji="1" lang="zh-CN" altLang="en-US" sz="5400" b="1" dirty="0" smtClean="0">
                <a:solidFill>
                  <a:srgbClr val="C8595F"/>
                </a:solidFill>
                <a:latin typeface="Lantinghei SC Heavy" charset="-122"/>
                <a:ea typeface="Lantinghei SC Heavy" charset="-122"/>
                <a:cs typeface="Lantinghei SC Heavy" charset="-122"/>
              </a:rPr>
              <a:t> </a:t>
            </a:r>
            <a:r>
              <a:rPr kumimoji="1" lang="en-US" altLang="zh-CN" sz="5400" b="1" dirty="0" smtClean="0">
                <a:solidFill>
                  <a:srgbClr val="C8595F"/>
                </a:solidFill>
                <a:latin typeface="Lantinghei SC Heavy" charset="-122"/>
                <a:ea typeface="Lantinghei SC Heavy" charset="-122"/>
                <a:cs typeface="Lantinghei SC Heavy" charset="-122"/>
              </a:rPr>
              <a:t>Rendering</a:t>
            </a:r>
            <a:endParaRPr kumimoji="1" lang="zh-CN" altLang="en-US" sz="5400" b="1" dirty="0">
              <a:solidFill>
                <a:srgbClr val="C8595F"/>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904721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7580" y="2526434"/>
            <a:ext cx="9428019" cy="1325563"/>
          </a:xfrm>
        </p:spPr>
        <p:txBody>
          <a:bodyPr>
            <a:noAutofit/>
          </a:bodyPr>
          <a:lstStyle/>
          <a:p>
            <a:r>
              <a:rPr lang="zh-CN" altLang="en-US" sz="4800" b="1" dirty="0" smtClean="0">
                <a:solidFill>
                  <a:srgbClr val="C8595F"/>
                </a:solidFill>
                <a:latin typeface="Lantinghei SC Heavy" charset="-122"/>
                <a:ea typeface="Lantinghei SC Heavy" charset="-122"/>
                <a:cs typeface="Lantinghei SC Heavy" charset="-122"/>
              </a:rPr>
              <a:t>客户端全局数据</a:t>
            </a:r>
            <a:br>
              <a:rPr lang="zh-CN" altLang="en-US" sz="4800" b="1" dirty="0" smtClean="0">
                <a:solidFill>
                  <a:srgbClr val="C8595F"/>
                </a:solidFill>
                <a:latin typeface="Lantinghei SC Heavy" charset="-122"/>
                <a:ea typeface="Lantinghei SC Heavy" charset="-122"/>
                <a:cs typeface="Lantinghei SC Heavy" charset="-122"/>
              </a:rPr>
            </a:br>
            <a:r>
              <a:rPr lang="en-US" altLang="zh-CN" sz="4800" b="1" dirty="0" smtClean="0">
                <a:solidFill>
                  <a:srgbClr val="C8595F"/>
                </a:solidFill>
                <a:latin typeface="Lantinghei SC Heavy" charset="-122"/>
                <a:ea typeface="Lantinghei SC Heavy" charset="-122"/>
                <a:cs typeface="Lantinghei SC Heavy" charset="-122"/>
              </a:rPr>
              <a:t>client</a:t>
            </a:r>
            <a:r>
              <a:rPr lang="zh-CN" altLang="en-US" sz="4800" b="1" dirty="0" smtClean="0">
                <a:solidFill>
                  <a:srgbClr val="C8595F"/>
                </a:solidFill>
                <a:latin typeface="Lantinghei SC Heavy" charset="-122"/>
                <a:ea typeface="Lantinghei SC Heavy" charset="-122"/>
                <a:cs typeface="Lantinghei SC Heavy" charset="-122"/>
              </a:rPr>
              <a:t> </a:t>
            </a:r>
            <a:r>
              <a:rPr lang="en-US" altLang="zh-CN" sz="4800" b="1" dirty="0">
                <a:solidFill>
                  <a:srgbClr val="C8595F"/>
                </a:solidFill>
                <a:latin typeface="Lantinghei SC Heavy" charset="-122"/>
                <a:ea typeface="Lantinghei SC Heavy" charset="-122"/>
                <a:cs typeface="Lantinghei SC Heavy" charset="-122"/>
              </a:rPr>
              <a:t>global data </a:t>
            </a:r>
            <a:r>
              <a:rPr lang="en-US" altLang="zh-CN" sz="4800" b="1" dirty="0" smtClean="0">
                <a:solidFill>
                  <a:srgbClr val="C8595F"/>
                </a:solidFill>
                <a:latin typeface="Lantinghei SC Heavy" charset="-122"/>
                <a:ea typeface="Lantinghei SC Heavy" charset="-122"/>
                <a:cs typeface="Lantinghei SC Heavy" charset="-122"/>
              </a:rPr>
              <a:t>cache</a:t>
            </a:r>
            <a:endParaRPr kumimoji="1" lang="zh-CN" altLang="en-US" sz="4800" b="1" dirty="0">
              <a:solidFill>
                <a:srgbClr val="C8595F"/>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19456291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491" y="2637270"/>
            <a:ext cx="10515600" cy="1325563"/>
          </a:xfrm>
        </p:spPr>
        <p:txBody>
          <a:bodyPr>
            <a:noAutofit/>
          </a:bodyPr>
          <a:lstStyle/>
          <a:p>
            <a:r>
              <a:rPr kumimoji="1" lang="zh-CN" altLang="en-US" sz="4800" b="1" dirty="0" smtClean="0">
                <a:solidFill>
                  <a:srgbClr val="C8595F"/>
                </a:solidFill>
                <a:latin typeface="Lantinghei SC Heavy" charset="-122"/>
                <a:ea typeface="Lantinghei SC Heavy" charset="-122"/>
                <a:cs typeface="Lantinghei SC Heavy" charset="-122"/>
              </a:rPr>
              <a:t>数据订阅机制</a:t>
            </a:r>
            <a:br>
              <a:rPr kumimoji="1" lang="zh-CN" altLang="en-US" sz="4800" b="1" dirty="0" smtClean="0">
                <a:solidFill>
                  <a:srgbClr val="C8595F"/>
                </a:solidFill>
                <a:latin typeface="Lantinghei SC Heavy" charset="-122"/>
                <a:ea typeface="Lantinghei SC Heavy" charset="-122"/>
                <a:cs typeface="Lantinghei SC Heavy" charset="-122"/>
              </a:rPr>
            </a:br>
            <a:r>
              <a:rPr lang="en-US" altLang="zh-CN" sz="4800" b="1" dirty="0" smtClean="0">
                <a:solidFill>
                  <a:srgbClr val="C8595F"/>
                </a:solidFill>
                <a:latin typeface="Lantinghei SC Heavy" charset="-122"/>
                <a:ea typeface="Lantinghei SC Heavy" charset="-122"/>
                <a:cs typeface="Lantinghei SC Heavy" charset="-122"/>
              </a:rPr>
              <a:t>data subscriptions</a:t>
            </a:r>
            <a:r>
              <a:rPr lang="zh-CN" altLang="en-US" sz="4800" b="1" dirty="0" smtClean="0">
                <a:solidFill>
                  <a:srgbClr val="C8595F"/>
                </a:solidFill>
                <a:latin typeface="Lantinghei SC Heavy" charset="-122"/>
                <a:ea typeface="Lantinghei SC Heavy" charset="-122"/>
                <a:cs typeface="Lantinghei SC Heavy" charset="-122"/>
              </a:rPr>
              <a:t> </a:t>
            </a:r>
            <a:r>
              <a:rPr lang="en-US" altLang="zh-CN" sz="4800" b="1" dirty="0">
                <a:solidFill>
                  <a:srgbClr val="C8595F"/>
                </a:solidFill>
                <a:latin typeface="Lantinghei SC Heavy" charset="-122"/>
                <a:ea typeface="Lantinghei SC Heavy" charset="-122"/>
                <a:cs typeface="Lantinghei SC Heavy" charset="-122"/>
              </a:rPr>
              <a:t>protocol </a:t>
            </a:r>
            <a:endParaRPr kumimoji="1" lang="zh-CN" altLang="en-US" sz="4800" b="1" dirty="0">
              <a:solidFill>
                <a:srgbClr val="C8595F"/>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13158351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982" y="2507414"/>
            <a:ext cx="10515600" cy="1325563"/>
          </a:xfrm>
        </p:spPr>
        <p:txBody>
          <a:bodyPr>
            <a:noAutofit/>
          </a:bodyPr>
          <a:lstStyle/>
          <a:p>
            <a:r>
              <a:rPr kumimoji="1" lang="zh-CN" altLang="en-US" sz="4800" b="1" dirty="0" smtClean="0">
                <a:solidFill>
                  <a:srgbClr val="C8595F"/>
                </a:solidFill>
                <a:latin typeface="Lantinghei SC Heavy" charset="-122"/>
                <a:ea typeface="Lantinghei SC Heavy" charset="-122"/>
                <a:cs typeface="Lantinghei SC Heavy" charset="-122"/>
              </a:rPr>
              <a:t>不一致问题</a:t>
            </a:r>
            <a:br>
              <a:rPr kumimoji="1" lang="zh-CN" altLang="en-US" sz="4800" b="1" dirty="0" smtClean="0">
                <a:solidFill>
                  <a:srgbClr val="C8595F"/>
                </a:solidFill>
                <a:latin typeface="Lantinghei SC Heavy" charset="-122"/>
                <a:ea typeface="Lantinghei SC Heavy" charset="-122"/>
                <a:cs typeface="Lantinghei SC Heavy" charset="-122"/>
              </a:rPr>
            </a:br>
            <a:r>
              <a:rPr kumimoji="1" lang="en-US" altLang="zh-CN" sz="4800" b="1" dirty="0" smtClean="0">
                <a:solidFill>
                  <a:srgbClr val="C8595F"/>
                </a:solidFill>
                <a:latin typeface="Lantinghei SC Heavy" charset="-122"/>
                <a:ea typeface="Lantinghei SC Heavy" charset="-122"/>
                <a:cs typeface="Lantinghei SC Heavy" charset="-122"/>
              </a:rPr>
              <a:t>client</a:t>
            </a:r>
            <a:r>
              <a:rPr kumimoji="1" lang="zh-CN" altLang="en-US" sz="4800" b="1" dirty="0" smtClean="0">
                <a:solidFill>
                  <a:srgbClr val="C8595F"/>
                </a:solidFill>
                <a:latin typeface="Lantinghei SC Heavy" charset="-122"/>
                <a:ea typeface="Lantinghei SC Heavy" charset="-122"/>
                <a:cs typeface="Lantinghei SC Heavy" charset="-122"/>
              </a:rPr>
              <a:t> </a:t>
            </a:r>
            <a:r>
              <a:rPr kumimoji="1" lang="en-US" altLang="zh-CN" sz="4800" b="1" dirty="0" smtClean="0">
                <a:solidFill>
                  <a:srgbClr val="C8595F"/>
                </a:solidFill>
                <a:latin typeface="Lantinghei SC Heavy" charset="-122"/>
                <a:ea typeface="Lantinghei SC Heavy" charset="-122"/>
                <a:cs typeface="Lantinghei SC Heavy" charset="-122"/>
              </a:rPr>
              <a:t>server</a:t>
            </a:r>
            <a:r>
              <a:rPr kumimoji="1" lang="zh-CN" altLang="en-US" sz="4800" b="1" dirty="0" smtClean="0">
                <a:solidFill>
                  <a:srgbClr val="C8595F"/>
                </a:solidFill>
                <a:latin typeface="Lantinghei SC Heavy" charset="-122"/>
                <a:ea typeface="Lantinghei SC Heavy" charset="-122"/>
                <a:cs typeface="Lantinghei SC Heavy" charset="-122"/>
              </a:rPr>
              <a:t> </a:t>
            </a:r>
            <a:r>
              <a:rPr kumimoji="1" lang="en-US" altLang="zh-CN" sz="4800" b="1" dirty="0" smtClean="0">
                <a:solidFill>
                  <a:srgbClr val="C8595F"/>
                </a:solidFill>
                <a:latin typeface="Lantinghei SC Heavy" charset="-122"/>
                <a:ea typeface="Lantinghei SC Heavy" charset="-122"/>
                <a:cs typeface="Lantinghei SC Heavy" charset="-122"/>
              </a:rPr>
              <a:t>disagreements</a:t>
            </a:r>
            <a:endParaRPr kumimoji="1" lang="zh-CN" altLang="en-US" sz="4800" b="1" dirty="0">
              <a:solidFill>
                <a:srgbClr val="C8595F"/>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17124421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5317" y="419505"/>
            <a:ext cx="8844413" cy="1200329"/>
          </a:xfrm>
          <a:prstGeom prst="rect">
            <a:avLst/>
          </a:prstGeom>
        </p:spPr>
        <p:txBody>
          <a:bodyPr wrap="square">
            <a:spAutoFit/>
          </a:bodyPr>
          <a:lstStyle/>
          <a:p>
            <a:r>
              <a:rPr kumimoji="1" lang="en-US" altLang="zh-CN" sz="7200" b="1" dirty="0" err="1">
                <a:solidFill>
                  <a:srgbClr val="C8595F"/>
                </a:solidFill>
                <a:latin typeface="Helvetica Neue Condensed Black" charset="0"/>
                <a:ea typeface="Helvetica Neue Condensed Black" charset="0"/>
                <a:cs typeface="Helvetica Neue Condensed Black" charset="0"/>
              </a:rPr>
              <a:t>Livequery</a:t>
            </a:r>
            <a:endParaRPr kumimoji="1" lang="en-US" altLang="zh-CN"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8474282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93183" y="2953342"/>
            <a:ext cx="10515600" cy="1325563"/>
          </a:xfrm>
        </p:spPr>
        <p:txBody>
          <a:bodyPr>
            <a:normAutofit/>
          </a:bodyPr>
          <a:lstStyle/>
          <a:p>
            <a:pPr fontAlgn="base"/>
            <a:r>
              <a:rPr lang="zh-CN" altLang="en-US" sz="4800" b="1" dirty="0" smtClean="0">
                <a:solidFill>
                  <a:srgbClr val="C8595F"/>
                </a:solidFill>
                <a:latin typeface="Lantinghei SC Heavy" charset="-122"/>
                <a:ea typeface="Lantinghei SC Heavy" charset="-122"/>
                <a:cs typeface="Lantinghei SC Heavy" charset="-122"/>
              </a:rPr>
              <a:t>现代应用需要 </a:t>
            </a:r>
            <a:r>
              <a:rPr lang="en-US" altLang="zh-CN" sz="4800" b="1" dirty="0" err="1" smtClean="0">
                <a:solidFill>
                  <a:srgbClr val="C8595F"/>
                </a:solidFill>
                <a:latin typeface="Lantinghei SC Heavy" charset="-122"/>
                <a:ea typeface="Lantinghei SC Heavy" charset="-122"/>
                <a:cs typeface="Lantinghei SC Heavy" charset="-122"/>
              </a:rPr>
              <a:t>Livequery</a:t>
            </a:r>
            <a:endParaRPr kumimoji="1" lang="zh-CN" altLang="en-US" sz="4800" b="1" dirty="0">
              <a:solidFill>
                <a:srgbClr val="C8595F"/>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2084292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6292" y="2433767"/>
            <a:ext cx="4393367" cy="1325563"/>
          </a:xfrm>
        </p:spPr>
        <p:txBody>
          <a:bodyPr>
            <a:noAutofit/>
          </a:bodyPr>
          <a:lstStyle/>
          <a:p>
            <a:r>
              <a:rPr kumimoji="1" lang="zh-CN" altLang="en-US" sz="7200" b="1" dirty="0" smtClean="0">
                <a:solidFill>
                  <a:srgbClr val="C53242"/>
                </a:solidFill>
                <a:latin typeface="Lantinghei SC Heavy" charset="-122"/>
                <a:ea typeface="Lantinghei SC Heavy" charset="-122"/>
                <a:cs typeface="Lantinghei SC Heavy" charset="-122"/>
              </a:rPr>
              <a:t>如何实现</a:t>
            </a:r>
            <a:endParaRPr kumimoji="1" lang="zh-CN" altLang="en-US" sz="7200" b="1" dirty="0">
              <a:solidFill>
                <a:srgbClr val="C53242"/>
              </a:solidFill>
              <a:latin typeface="Lantinghei SC Heavy" charset="-122"/>
              <a:ea typeface="Lantinghei SC Heavy" charset="-122"/>
              <a:cs typeface="Lantinghei SC Heavy" charset="-122"/>
            </a:endParaRPr>
          </a:p>
        </p:txBody>
      </p:sp>
    </p:spTree>
    <p:extLst>
      <p:ext uri="{BB962C8B-B14F-4D97-AF65-F5344CB8AC3E}">
        <p14:creationId xmlns:p14="http://schemas.microsoft.com/office/powerpoint/2010/main" val="674853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latin typeface="Helvetica Neue Condensed Black" charset="0"/>
                <a:ea typeface="Helvetica Neue Condensed Black" charset="0"/>
                <a:cs typeface="Helvetica Neue Condensed Black" charset="0"/>
              </a:rPr>
              <a:t>Hard</a:t>
            </a:r>
            <a:r>
              <a:rPr kumimoji="1" lang="zh-CN" altLang="en-US" b="1" dirty="0" smtClean="0">
                <a:latin typeface="Helvetica Neue Condensed Black" charset="0"/>
                <a:ea typeface="Helvetica Neue Condensed Black" charset="0"/>
                <a:cs typeface="Helvetica Neue Condensed Black" charset="0"/>
              </a:rPr>
              <a:t> </a:t>
            </a:r>
            <a:r>
              <a:rPr kumimoji="1" lang="en-US" altLang="zh-CN" b="1" dirty="0" smtClean="0">
                <a:latin typeface="Helvetica Neue Condensed Black" charset="0"/>
                <a:ea typeface="Helvetica Neue Condensed Black" charset="0"/>
                <a:cs typeface="Helvetica Neue Condensed Black" charset="0"/>
              </a:rPr>
              <a:t>Coding</a:t>
            </a:r>
            <a:endParaRPr kumimoji="1" lang="zh-CN" altLang="en-US" b="1" dirty="0">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p:txBody>
          <a:bodyPr/>
          <a:lstStyle/>
          <a:p>
            <a:pPr marL="0" indent="0">
              <a:buNone/>
            </a:pPr>
            <a:r>
              <a:rPr kumimoji="1" lang="zh-CN" altLang="en-US" dirty="0" smtClean="0"/>
              <a:t>在</a:t>
            </a:r>
            <a:r>
              <a:rPr kumimoji="1" lang="zh-CN" altLang="en-US" dirty="0"/>
              <a:t>代码里面写逻辑，发现数据变化以后，</a:t>
            </a:r>
            <a:r>
              <a:rPr kumimoji="1" lang="zh-CN" altLang="en-US" dirty="0" smtClean="0"/>
              <a:t>马上调用处理函数</a:t>
            </a:r>
          </a:p>
          <a:p>
            <a:pPr marL="0" indent="0">
              <a:buNone/>
            </a:pPr>
            <a:endParaRPr kumimoji="1" lang="zh-CN" altLang="en-US" dirty="0"/>
          </a:p>
          <a:p>
            <a:pPr marL="0" indent="0">
              <a:buNone/>
            </a:pPr>
            <a:r>
              <a:rPr kumimoji="1" lang="zh-CN" altLang="en-US" dirty="0" smtClean="0"/>
              <a:t>缺陷</a:t>
            </a:r>
          </a:p>
          <a:p>
            <a:r>
              <a:rPr kumimoji="1" lang="zh-CN" altLang="en-US" dirty="0" smtClean="0"/>
              <a:t>但是</a:t>
            </a:r>
            <a:r>
              <a:rPr kumimoji="1" lang="zh-CN" altLang="en-US" dirty="0"/>
              <a:t>代码会比较</a:t>
            </a:r>
            <a:r>
              <a:rPr kumimoji="1" lang="zh-CN" altLang="en-US" dirty="0" smtClean="0"/>
              <a:t>麻烦</a:t>
            </a:r>
          </a:p>
          <a:p>
            <a:r>
              <a:rPr kumimoji="1" lang="zh-CN" altLang="en-US" dirty="0" smtClean="0"/>
              <a:t>需要</a:t>
            </a:r>
            <a:r>
              <a:rPr kumimoji="1" lang="zh-CN" altLang="en-US" dirty="0"/>
              <a:t>解决一些权限</a:t>
            </a:r>
            <a:r>
              <a:rPr kumimoji="1" lang="zh-CN" altLang="en-US" dirty="0" smtClean="0"/>
              <a:t>问题</a:t>
            </a:r>
          </a:p>
          <a:p>
            <a:r>
              <a:rPr kumimoji="1" lang="zh-CN" altLang="en-US" dirty="0" smtClean="0"/>
              <a:t>别人</a:t>
            </a:r>
            <a:r>
              <a:rPr kumimoji="1" lang="zh-CN" altLang="en-US" dirty="0"/>
              <a:t>直接写库，不经过你的代码，就不知道变化了</a:t>
            </a:r>
          </a:p>
        </p:txBody>
      </p:sp>
    </p:spTree>
    <p:extLst>
      <p:ext uri="{BB962C8B-B14F-4D97-AF65-F5344CB8AC3E}">
        <p14:creationId xmlns:p14="http://schemas.microsoft.com/office/powerpoint/2010/main" val="1493659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latin typeface="Helvetica Neue Condensed Black" charset="0"/>
                <a:ea typeface="Helvetica Neue Condensed Black" charset="0"/>
                <a:cs typeface="Helvetica Neue Condensed Black" charset="0"/>
              </a:rPr>
              <a:t>Poll</a:t>
            </a:r>
            <a:r>
              <a:rPr kumimoji="1" lang="zh-CN" altLang="en-US" b="1" dirty="0" smtClean="0">
                <a:latin typeface="Helvetica Neue Condensed Black" charset="0"/>
                <a:ea typeface="Helvetica Neue Condensed Black" charset="0"/>
                <a:cs typeface="Helvetica Neue Condensed Black" charset="0"/>
              </a:rPr>
              <a:t> </a:t>
            </a:r>
            <a:r>
              <a:rPr kumimoji="1" lang="en-US" altLang="zh-CN" b="1" dirty="0" smtClean="0">
                <a:latin typeface="Helvetica Neue Condensed Black" charset="0"/>
                <a:ea typeface="Helvetica Neue Condensed Black" charset="0"/>
                <a:cs typeface="Helvetica Neue Condensed Black" charset="0"/>
              </a:rPr>
              <a:t>and</a:t>
            </a:r>
            <a:r>
              <a:rPr kumimoji="1" lang="zh-CN" altLang="en-US" b="1" dirty="0" smtClean="0">
                <a:latin typeface="Helvetica Neue Condensed Black" charset="0"/>
                <a:ea typeface="Helvetica Neue Condensed Black" charset="0"/>
                <a:cs typeface="Helvetica Neue Condensed Black" charset="0"/>
              </a:rPr>
              <a:t> </a:t>
            </a:r>
            <a:r>
              <a:rPr kumimoji="1" lang="en-US" altLang="zh-CN" b="1" dirty="0" smtClean="0">
                <a:latin typeface="Helvetica Neue Condensed Black" charset="0"/>
                <a:ea typeface="Helvetica Neue Condensed Black" charset="0"/>
                <a:cs typeface="Helvetica Neue Condensed Black" charset="0"/>
              </a:rPr>
              <a:t>Diff</a:t>
            </a:r>
            <a:endParaRPr kumimoji="1" lang="zh-CN" altLang="en-US" b="1" dirty="0">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p:txBody>
          <a:bodyPr/>
          <a:lstStyle/>
          <a:p>
            <a:pPr marL="0" indent="0">
              <a:buNone/>
            </a:pPr>
            <a:r>
              <a:rPr kumimoji="1" lang="zh-CN" altLang="en-US" dirty="0" smtClean="0"/>
              <a:t>反复</a:t>
            </a:r>
            <a:r>
              <a:rPr kumimoji="1" lang="zh-CN" altLang="en-US" dirty="0"/>
              <a:t>运行查询，和以前的结果作</a:t>
            </a:r>
            <a:r>
              <a:rPr kumimoji="1" lang="zh-CN" altLang="en-US" dirty="0" smtClean="0"/>
              <a:t>对比</a:t>
            </a:r>
          </a:p>
          <a:p>
            <a:pPr marL="0" indent="0">
              <a:buNone/>
            </a:pPr>
            <a:endParaRPr kumimoji="1" lang="zh-CN" altLang="en-US" dirty="0" smtClean="0"/>
          </a:p>
          <a:p>
            <a:pPr marL="0" indent="0">
              <a:buNone/>
            </a:pPr>
            <a:r>
              <a:rPr kumimoji="1" lang="zh-CN" altLang="en-US" dirty="0" smtClean="0"/>
              <a:t>缺陷</a:t>
            </a:r>
          </a:p>
          <a:p>
            <a:r>
              <a:rPr kumimoji="1" lang="zh-CN" altLang="en-US" dirty="0" smtClean="0"/>
              <a:t>数据量</a:t>
            </a:r>
            <a:r>
              <a:rPr kumimoji="1" lang="zh-CN" altLang="en-US" dirty="0"/>
              <a:t>比较</a:t>
            </a:r>
            <a:r>
              <a:rPr kumimoji="1" lang="zh-CN" altLang="en-US" dirty="0" smtClean="0"/>
              <a:t>大</a:t>
            </a:r>
          </a:p>
          <a:p>
            <a:r>
              <a:rPr kumimoji="1" lang="zh-CN" altLang="en-US" dirty="0" smtClean="0"/>
              <a:t>频率</a:t>
            </a:r>
            <a:r>
              <a:rPr kumimoji="1" lang="zh-CN" altLang="en-US" dirty="0"/>
              <a:t>很关键</a:t>
            </a:r>
          </a:p>
        </p:txBody>
      </p:sp>
    </p:spTree>
    <p:extLst>
      <p:ext uri="{BB962C8B-B14F-4D97-AF65-F5344CB8AC3E}">
        <p14:creationId xmlns:p14="http://schemas.microsoft.com/office/powerpoint/2010/main" val="280033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0195" y="2409568"/>
            <a:ext cx="2607275" cy="2063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   </a:t>
            </a:r>
            <a:endParaRPr kumimoji="1" lang="zh-CN" altLang="en-US" dirty="0"/>
          </a:p>
        </p:txBody>
      </p:sp>
      <p:sp>
        <p:nvSpPr>
          <p:cNvPr id="2" name="标题 1"/>
          <p:cNvSpPr>
            <a:spLocks noGrp="1"/>
          </p:cNvSpPr>
          <p:nvPr>
            <p:ph type="title"/>
          </p:nvPr>
        </p:nvSpPr>
        <p:spPr/>
        <p:txBody>
          <a:bodyPr/>
          <a:lstStyle/>
          <a:p>
            <a:r>
              <a:rPr kumimoji="1" lang="en-US" altLang="zh-CN" b="1" dirty="0" smtClean="0">
                <a:latin typeface="Lantinghei SC Demibold" charset="-122"/>
                <a:ea typeface="Lantinghei SC Demibold" charset="-122"/>
                <a:cs typeface="Lantinghei SC Demibold" charset="-122"/>
              </a:rPr>
              <a:t>90/2000</a:t>
            </a:r>
            <a:r>
              <a:rPr kumimoji="1" lang="zh-CN" altLang="en-US" b="1" dirty="0" smtClean="0">
                <a:latin typeface="Lantinghei SC Demibold" charset="-122"/>
                <a:ea typeface="Lantinghei SC Demibold" charset="-122"/>
                <a:cs typeface="Lantinghei SC Demibold" charset="-122"/>
              </a:rPr>
              <a:t>年代 互联网</a:t>
            </a:r>
            <a:r>
              <a:rPr kumimoji="1" lang="en-US" altLang="zh-CN" b="1" dirty="0" smtClean="0">
                <a:latin typeface="Lantinghei SC Demibold" charset="-122"/>
                <a:ea typeface="Lantinghei SC Demibold" charset="-122"/>
                <a:cs typeface="Lantinghei SC Demibold" charset="-122"/>
              </a:rPr>
              <a:t>Web</a:t>
            </a:r>
            <a:endParaRPr kumimoji="1" lang="zh-CN" altLang="en-US" b="1" dirty="0">
              <a:latin typeface="Lantinghei SC Demibold" charset="-122"/>
              <a:ea typeface="Lantinghei SC Demibold" charset="-122"/>
              <a:cs typeface="Lantinghei SC Demibold" charset="-122"/>
            </a:endParaRPr>
          </a:p>
        </p:txBody>
      </p:sp>
      <p:sp>
        <p:nvSpPr>
          <p:cNvPr id="4" name="罐形 3"/>
          <p:cNvSpPr/>
          <p:nvPr/>
        </p:nvSpPr>
        <p:spPr>
          <a:xfrm>
            <a:off x="838200" y="2965622"/>
            <a:ext cx="1112108" cy="889686"/>
          </a:xfrm>
          <a:prstGeom prst="can">
            <a:avLst/>
          </a:prstGeom>
          <a:solidFill>
            <a:srgbClr val="C859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DB</a:t>
            </a:r>
            <a:endParaRPr kumimoji="1" lang="zh-CN" altLang="en-US" dirty="0"/>
          </a:p>
        </p:txBody>
      </p:sp>
      <p:sp>
        <p:nvSpPr>
          <p:cNvPr id="7" name="文本框 6"/>
          <p:cNvSpPr txBox="1"/>
          <p:nvPr/>
        </p:nvSpPr>
        <p:spPr>
          <a:xfrm>
            <a:off x="2316409" y="3225799"/>
            <a:ext cx="712054" cy="369332"/>
          </a:xfrm>
          <a:prstGeom prst="rect">
            <a:avLst/>
          </a:prstGeom>
          <a:noFill/>
        </p:spPr>
        <p:txBody>
          <a:bodyPr wrap="none" rtlCol="0">
            <a:spAutoFit/>
          </a:bodyPr>
          <a:lstStyle/>
          <a:p>
            <a:r>
              <a:rPr kumimoji="1" lang="en-US" altLang="zh-CN" b="1" dirty="0" smtClean="0">
                <a:latin typeface="Helvetica Neue Condensed" charset="0"/>
                <a:ea typeface="Helvetica Neue Condensed" charset="0"/>
                <a:cs typeface="Helvetica Neue Condensed" charset="0"/>
              </a:rPr>
              <a:t>LAMP</a:t>
            </a:r>
            <a:endParaRPr kumimoji="1" lang="zh-CN" altLang="en-US" b="1" dirty="0">
              <a:latin typeface="Helvetica Neue Condensed" charset="0"/>
              <a:ea typeface="Helvetica Neue Condensed" charset="0"/>
              <a:cs typeface="Helvetica Neue Condensed" charset="0"/>
            </a:endParaRPr>
          </a:p>
        </p:txBody>
      </p:sp>
      <p:sp>
        <p:nvSpPr>
          <p:cNvPr id="8" name="笑脸 7"/>
          <p:cNvSpPr/>
          <p:nvPr/>
        </p:nvSpPr>
        <p:spPr>
          <a:xfrm>
            <a:off x="10219036" y="3095710"/>
            <a:ext cx="691979" cy="629509"/>
          </a:xfrm>
          <a:prstGeom prst="smileyFace">
            <a:avLst/>
          </a:prstGeom>
          <a:solidFill>
            <a:srgbClr val="CD64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p:cNvCxnSpPr>
            <a:stCxn id="6" idx="3"/>
            <a:endCxn id="8" idx="2"/>
          </p:cNvCxnSpPr>
          <p:nvPr/>
        </p:nvCxnSpPr>
        <p:spPr>
          <a:xfrm flipV="1">
            <a:off x="3237470" y="3410465"/>
            <a:ext cx="6981566" cy="30892"/>
          </a:xfrm>
          <a:prstGeom prst="straightConnector1">
            <a:avLst/>
          </a:prstGeom>
          <a:ln w="50800">
            <a:solidFill>
              <a:srgbClr val="C5324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82173" y="3855308"/>
            <a:ext cx="1569660"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用户：浏览器</a:t>
            </a:r>
            <a:endParaRPr kumimoji="1" lang="zh-CN" altLang="en-US" b="1" dirty="0">
              <a:latin typeface="Lantinghei SC Demibold" charset="-122"/>
              <a:ea typeface="Lantinghei SC Demibold" charset="-122"/>
              <a:cs typeface="Lantinghei SC Demibold" charset="-122"/>
            </a:endParaRPr>
          </a:p>
        </p:txBody>
      </p:sp>
      <p:sp>
        <p:nvSpPr>
          <p:cNvPr id="12" name="文本框 11"/>
          <p:cNvSpPr txBox="1"/>
          <p:nvPr/>
        </p:nvSpPr>
        <p:spPr>
          <a:xfrm>
            <a:off x="5219550" y="2856467"/>
            <a:ext cx="2680542" cy="369332"/>
          </a:xfrm>
          <a:prstGeom prst="rect">
            <a:avLst/>
          </a:prstGeom>
          <a:noFill/>
        </p:spPr>
        <p:txBody>
          <a:bodyPr wrap="none" rtlCol="0">
            <a:spAutoFit/>
          </a:bodyPr>
          <a:lstStyle/>
          <a:p>
            <a:r>
              <a:rPr kumimoji="1" lang="zh-CN" altLang="en-US" b="1" smtClean="0">
                <a:latin typeface="Lantinghei SC Demibold" charset="-122"/>
                <a:ea typeface="Lantinghei SC Demibold" charset="-122"/>
                <a:cs typeface="Lantinghei SC Demibold" charset="-122"/>
              </a:rPr>
              <a:t>传输协议：</a:t>
            </a:r>
            <a:r>
              <a:rPr kumimoji="1" lang="en-US" altLang="zh-CN" b="1" dirty="0" smtClean="0">
                <a:latin typeface="Lantinghei SC Demibold" charset="-122"/>
                <a:ea typeface="Lantinghei SC Demibold" charset="-122"/>
                <a:cs typeface="Lantinghei SC Demibold" charset="-122"/>
              </a:rPr>
              <a:t>HTTP/Rest</a:t>
            </a:r>
            <a:endParaRPr kumimoji="1" lang="zh-CN" altLang="en-US" b="1" dirty="0">
              <a:latin typeface="Lantinghei SC Demibold" charset="-122"/>
              <a:ea typeface="Lantinghei SC Demibold" charset="-122"/>
              <a:cs typeface="Lantinghei SC Demibold" charset="-122"/>
            </a:endParaRPr>
          </a:p>
        </p:txBody>
      </p:sp>
      <p:sp>
        <p:nvSpPr>
          <p:cNvPr id="13" name="文本框 12"/>
          <p:cNvSpPr txBox="1"/>
          <p:nvPr/>
        </p:nvSpPr>
        <p:spPr>
          <a:xfrm>
            <a:off x="1165478" y="3979561"/>
            <a:ext cx="1338828" cy="369332"/>
          </a:xfrm>
          <a:prstGeom prst="rect">
            <a:avLst/>
          </a:prstGeom>
          <a:noFill/>
        </p:spPr>
        <p:txBody>
          <a:bodyPr wrap="none" rtlCol="0">
            <a:spAutoFit/>
          </a:bodyPr>
          <a:lstStyle/>
          <a:p>
            <a:r>
              <a:rPr kumimoji="1" lang="zh-CN" altLang="en-US" b="1" dirty="0">
                <a:latin typeface="Lantinghei SC Demibold" charset="-122"/>
                <a:ea typeface="Lantinghei SC Demibold" charset="-122"/>
                <a:cs typeface="Lantinghei SC Demibold" charset="-122"/>
              </a:rPr>
              <a:t>中央数据库</a:t>
            </a:r>
          </a:p>
        </p:txBody>
      </p:sp>
      <p:sp>
        <p:nvSpPr>
          <p:cNvPr id="14" name="文本框 13"/>
          <p:cNvSpPr txBox="1"/>
          <p:nvPr/>
        </p:nvSpPr>
        <p:spPr>
          <a:xfrm>
            <a:off x="5219550" y="3626023"/>
            <a:ext cx="2092239"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传输内容：</a:t>
            </a:r>
            <a:r>
              <a:rPr kumimoji="1" lang="en-US" altLang="zh-CN" b="1" dirty="0" smtClean="0">
                <a:latin typeface="Lantinghei SC Demibold" charset="-122"/>
                <a:ea typeface="Lantinghei SC Demibold" charset="-122"/>
                <a:cs typeface="Lantinghei SC Demibold" charset="-122"/>
              </a:rPr>
              <a:t>HTML</a:t>
            </a:r>
            <a:endParaRPr kumimoji="1" lang="zh-CN" altLang="en-US"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0101286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1895552" y="-449705"/>
            <a:ext cx="10276460" cy="7307705"/>
          </a:xfrm>
          <a:prstGeom prst="rect">
            <a:avLst/>
          </a:prstGeom>
        </p:spPr>
      </p:pic>
      <p:sp>
        <p:nvSpPr>
          <p:cNvPr id="2" name="标题 1"/>
          <p:cNvSpPr>
            <a:spLocks noGrp="1"/>
          </p:cNvSpPr>
          <p:nvPr>
            <p:ph type="title"/>
          </p:nvPr>
        </p:nvSpPr>
        <p:spPr>
          <a:xfrm>
            <a:off x="493426" y="365125"/>
            <a:ext cx="3583898" cy="1325563"/>
          </a:xfrm>
        </p:spPr>
        <p:txBody>
          <a:bodyPr/>
          <a:lstStyle/>
          <a:p>
            <a:r>
              <a:rPr kumimoji="1" lang="en-US" altLang="zh-CN" b="1" dirty="0" err="1" smtClean="0">
                <a:latin typeface="Helvetica Neue Condensed Black" charset="0"/>
                <a:ea typeface="Helvetica Neue Condensed Black" charset="0"/>
                <a:cs typeface="Helvetica Neue Condensed Black" charset="0"/>
              </a:rPr>
              <a:t>Oplog</a:t>
            </a:r>
            <a:r>
              <a:rPr kumimoji="1" lang="en-US" altLang="zh-CN" b="1" dirty="0" smtClean="0">
                <a:latin typeface="Helvetica Neue Condensed Black" charset="0"/>
                <a:ea typeface="Helvetica Neue Condensed Black" charset="0"/>
                <a:cs typeface="Helvetica Neue Condensed Black" charset="0"/>
              </a:rPr>
              <a:t> </a:t>
            </a:r>
            <a:r>
              <a:rPr kumimoji="1" lang="en-US" altLang="zh-CN" b="1" dirty="0">
                <a:latin typeface="Helvetica Neue Condensed Black" charset="0"/>
                <a:ea typeface="Helvetica Neue Condensed Black" charset="0"/>
                <a:cs typeface="Helvetica Neue Condensed Black" charset="0"/>
              </a:rPr>
              <a:t>Tailing</a:t>
            </a:r>
            <a:endParaRPr kumimoji="1" lang="zh-CN" altLang="en-US" b="1" dirty="0">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494591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6507" y="1264628"/>
            <a:ext cx="8844413"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Data</a:t>
            </a:r>
            <a:r>
              <a:rPr kumimoji="1" lang="zh-CN" altLang="en-US" sz="7200" b="1" dirty="0" smtClean="0">
                <a:solidFill>
                  <a:srgbClr val="C8595F"/>
                </a:solidFill>
                <a:latin typeface="Helvetica Neue Condensed Black" charset="0"/>
                <a:ea typeface="Helvetica Neue Condensed Black" charset="0"/>
                <a:cs typeface="Helvetica Neue Condensed Black" charset="0"/>
              </a:rPr>
              <a:t> </a:t>
            </a:r>
            <a:r>
              <a:rPr kumimoji="1" lang="en-US" altLang="zh-CN" sz="7200" b="1" dirty="0" smtClean="0">
                <a:solidFill>
                  <a:srgbClr val="C8595F"/>
                </a:solidFill>
                <a:latin typeface="Helvetica Neue Condensed Black" charset="0"/>
                <a:ea typeface="Helvetica Neue Condensed Black" charset="0"/>
                <a:cs typeface="Helvetica Neue Condensed Black" charset="0"/>
              </a:rPr>
              <a:t>on</a:t>
            </a:r>
            <a:r>
              <a:rPr kumimoji="1" lang="zh-CN" altLang="en-US" sz="7200" b="1" dirty="0" smtClean="0">
                <a:solidFill>
                  <a:srgbClr val="C8595F"/>
                </a:solidFill>
                <a:latin typeface="Helvetica Neue Condensed Black" charset="0"/>
                <a:ea typeface="Helvetica Neue Condensed Black" charset="0"/>
                <a:cs typeface="Helvetica Neue Condensed Black" charset="0"/>
              </a:rPr>
              <a:t> </a:t>
            </a:r>
            <a:r>
              <a:rPr kumimoji="1" lang="en-US" altLang="zh-CN" sz="7200" b="1" dirty="0" smtClean="0">
                <a:solidFill>
                  <a:srgbClr val="C8595F"/>
                </a:solidFill>
                <a:latin typeface="Helvetica Neue Condensed Black" charset="0"/>
                <a:ea typeface="Helvetica Neue Condensed Black" charset="0"/>
                <a:cs typeface="Helvetica Neue Condensed Black" charset="0"/>
              </a:rPr>
              <a:t>wire</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
        <p:nvSpPr>
          <p:cNvPr id="8" name="矩形 7"/>
          <p:cNvSpPr/>
          <p:nvPr/>
        </p:nvSpPr>
        <p:spPr>
          <a:xfrm>
            <a:off x="5658713" y="4277820"/>
            <a:ext cx="5342455"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DDP</a:t>
            </a:r>
            <a:r>
              <a:rPr kumimoji="1" lang="zh-CN" altLang="en-US" sz="7200" b="1" dirty="0" smtClean="0">
                <a:solidFill>
                  <a:srgbClr val="C8595F"/>
                </a:solidFill>
                <a:latin typeface="Helvetica Neue Condensed Black" charset="0"/>
                <a:ea typeface="Helvetica Neue Condensed Black" charset="0"/>
                <a:cs typeface="Helvetica Neue Condensed Black" charset="0"/>
              </a:rPr>
              <a:t> </a:t>
            </a:r>
            <a:r>
              <a:rPr kumimoji="1" lang="en-US" altLang="zh-CN" sz="7200" b="1" dirty="0" smtClean="0">
                <a:solidFill>
                  <a:srgbClr val="C8595F"/>
                </a:solidFill>
                <a:latin typeface="Helvetica Neue Condensed Black" charset="0"/>
                <a:ea typeface="Helvetica Neue Condensed Black" charset="0"/>
                <a:cs typeface="Helvetica Neue Condensed Black" charset="0"/>
              </a:rPr>
              <a:t>Protocol</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6451046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913" y="192847"/>
            <a:ext cx="10515600" cy="1325563"/>
          </a:xfrm>
        </p:spPr>
        <p:txBody>
          <a:bodyPr/>
          <a:lstStyle/>
          <a:p>
            <a:r>
              <a:rPr kumimoji="1" lang="en-US" altLang="zh-CN" b="1" smtClean="0">
                <a:latin typeface="Helvetica Neue Condensed Black" charset="0"/>
                <a:ea typeface="Helvetica Neue Condensed Black" charset="0"/>
                <a:cs typeface="Helvetica Neue Condensed Black" charset="0"/>
              </a:rPr>
              <a:t>Meteor client and server</a:t>
            </a:r>
            <a:endParaRPr kumimoji="1" lang="zh-CN" altLang="en-US" b="1" dirty="0">
              <a:latin typeface="Helvetica Neue Condensed Black" charset="0"/>
              <a:ea typeface="Helvetica Neue Condensed Black" charset="0"/>
              <a:cs typeface="Helvetica Neue Condensed Black" charset="0"/>
            </a:endParaRPr>
          </a:p>
        </p:txBody>
      </p:sp>
      <p:pic>
        <p:nvPicPr>
          <p:cNvPr id="4" name="内容占位符 3"/>
          <p:cNvPicPr>
            <a:picLocks noGrp="1" noChangeAspect="1"/>
          </p:cNvPicPr>
          <p:nvPr>
            <p:ph idx="1"/>
          </p:nvPr>
        </p:nvPicPr>
        <p:blipFill>
          <a:blip r:embed="rId2"/>
          <a:stretch>
            <a:fillRect/>
          </a:stretch>
        </p:blipFill>
        <p:spPr>
          <a:xfrm>
            <a:off x="3350274" y="1905138"/>
            <a:ext cx="8247904" cy="4351338"/>
          </a:xfrm>
          <a:prstGeom prst="rect">
            <a:avLst/>
          </a:prstGeom>
        </p:spPr>
      </p:pic>
      <p:sp>
        <p:nvSpPr>
          <p:cNvPr id="7" name="矩形 6"/>
          <p:cNvSpPr/>
          <p:nvPr/>
        </p:nvSpPr>
        <p:spPr>
          <a:xfrm>
            <a:off x="612913" y="2713521"/>
            <a:ext cx="2067339" cy="2308324"/>
          </a:xfrm>
          <a:prstGeom prst="rect">
            <a:avLst/>
          </a:prstGeom>
        </p:spPr>
        <p:txBody>
          <a:bodyPr wrap="square">
            <a:spAutoFit/>
          </a:bodyPr>
          <a:lstStyle/>
          <a:p>
            <a:r>
              <a:rPr lang="zh-CN" altLang="en-US" b="1" dirty="0">
                <a:solidFill>
                  <a:srgbClr val="333333"/>
                </a:solidFill>
                <a:latin typeface="Helvetica Neue" charset="0"/>
              </a:rPr>
              <a:t>三种请求</a:t>
            </a:r>
          </a:p>
          <a:p>
            <a:pPr>
              <a:buFont typeface="Arial" charset="0"/>
              <a:buChar char="•"/>
            </a:pPr>
            <a:r>
              <a:rPr lang="zh-CN" altLang="en-US" dirty="0">
                <a:solidFill>
                  <a:srgbClr val="333333"/>
                </a:solidFill>
                <a:latin typeface="Helvetica Neue" charset="0"/>
              </a:rPr>
              <a:t>静态文件</a:t>
            </a:r>
          </a:p>
          <a:p>
            <a:pPr>
              <a:buFont typeface="Arial" charset="0"/>
              <a:buChar char="•"/>
            </a:pPr>
            <a:r>
              <a:rPr lang="en-US" altLang="zh-CN" dirty="0">
                <a:solidFill>
                  <a:srgbClr val="333333"/>
                </a:solidFill>
                <a:latin typeface="Helvetica Neue" charset="0"/>
              </a:rPr>
              <a:t>DDP </a:t>
            </a:r>
            <a:r>
              <a:rPr lang="zh-CN" altLang="en-US" dirty="0">
                <a:solidFill>
                  <a:srgbClr val="333333"/>
                </a:solidFill>
                <a:latin typeface="Helvetica Neue" charset="0"/>
              </a:rPr>
              <a:t>消息</a:t>
            </a:r>
          </a:p>
          <a:p>
            <a:pPr>
              <a:buFont typeface="Arial" charset="0"/>
              <a:buChar char="•"/>
            </a:pPr>
            <a:r>
              <a:rPr lang="en-US" altLang="zh-CN" dirty="0">
                <a:solidFill>
                  <a:srgbClr val="333333"/>
                </a:solidFill>
                <a:latin typeface="Helvetica Neue" charset="0"/>
              </a:rPr>
              <a:t>HTTP </a:t>
            </a:r>
            <a:r>
              <a:rPr lang="zh-CN" altLang="en-US" dirty="0" smtClean="0">
                <a:solidFill>
                  <a:srgbClr val="333333"/>
                </a:solidFill>
                <a:latin typeface="Helvetica Neue" charset="0"/>
              </a:rPr>
              <a:t>请求</a:t>
            </a:r>
            <a:endParaRPr lang="en-US" altLang="zh-CN" dirty="0" smtClean="0">
              <a:solidFill>
                <a:srgbClr val="333333"/>
              </a:solidFill>
              <a:latin typeface="Helvetica Neue" charset="0"/>
            </a:endParaRPr>
          </a:p>
          <a:p>
            <a:endParaRPr lang="zh-CN" altLang="en-US" dirty="0">
              <a:solidFill>
                <a:srgbClr val="333333"/>
              </a:solidFill>
              <a:latin typeface="Helvetica Neue" charset="0"/>
            </a:endParaRPr>
          </a:p>
          <a:p>
            <a:r>
              <a:rPr lang="zh-CN" altLang="en-US" b="1" dirty="0">
                <a:solidFill>
                  <a:srgbClr val="333333"/>
                </a:solidFill>
                <a:latin typeface="Helvetica Neue" charset="0"/>
              </a:rPr>
              <a:t>两种服务器</a:t>
            </a:r>
          </a:p>
          <a:p>
            <a:pPr>
              <a:buFont typeface="Arial" charset="0"/>
              <a:buChar char="•"/>
            </a:pPr>
            <a:r>
              <a:rPr lang="en-US" altLang="zh-CN" dirty="0">
                <a:solidFill>
                  <a:srgbClr val="333333"/>
                </a:solidFill>
                <a:latin typeface="Helvetica Neue" charset="0"/>
              </a:rPr>
              <a:t>HTTP Server</a:t>
            </a:r>
          </a:p>
          <a:p>
            <a:pPr>
              <a:buFont typeface="Arial" charset="0"/>
              <a:buChar char="•"/>
            </a:pPr>
            <a:r>
              <a:rPr lang="en-US" altLang="zh-CN" dirty="0">
                <a:solidFill>
                  <a:srgbClr val="333333"/>
                </a:solidFill>
                <a:latin typeface="Helvetica Neue" charset="0"/>
              </a:rPr>
              <a:t>DDP Server</a:t>
            </a:r>
            <a:endParaRPr lang="en-US" altLang="zh-CN" b="0" i="0" dirty="0">
              <a:solidFill>
                <a:srgbClr val="333333"/>
              </a:solidFill>
              <a:effectLst/>
              <a:latin typeface="Helvetica Neue" charset="0"/>
            </a:endParaRPr>
          </a:p>
        </p:txBody>
      </p:sp>
    </p:spTree>
    <p:extLst>
      <p:ext uri="{BB962C8B-B14F-4D97-AF65-F5344CB8AC3E}">
        <p14:creationId xmlns:p14="http://schemas.microsoft.com/office/powerpoint/2010/main" val="249352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latin typeface="Helvetica Neue Condensed Black" charset="0"/>
                <a:ea typeface="Helvetica Neue Condensed Black" charset="0"/>
                <a:cs typeface="Helvetica Neue Condensed Black" charset="0"/>
              </a:rPr>
              <a:t>HTTP</a:t>
            </a:r>
            <a:endParaRPr kumimoji="1" lang="zh-CN" altLang="en-US" b="1" dirty="0">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a:xfrm>
            <a:off x="838200" y="1825625"/>
            <a:ext cx="9578009" cy="4351338"/>
          </a:xfrm>
        </p:spPr>
        <p:txBody>
          <a:bodyPr/>
          <a:lstStyle/>
          <a:p>
            <a:endParaRPr kumimoji="1" lang="zh-CN" altLang="en-US" dirty="0">
              <a:latin typeface="Lantinghei SC Extralight" charset="-122"/>
              <a:ea typeface="Lantinghei SC Extralight" charset="-122"/>
              <a:cs typeface="Lantinghei SC Extralight" charset="-122"/>
            </a:endParaRPr>
          </a:p>
          <a:p>
            <a:r>
              <a:rPr kumimoji="1" lang="en-US" altLang="zh-CN" dirty="0">
                <a:latin typeface="Lantinghei SC Extralight" charset="-122"/>
                <a:ea typeface="Lantinghei SC Extralight" charset="-122"/>
                <a:cs typeface="Lantinghei SC Extralight" charset="-122"/>
              </a:rPr>
              <a:t>HTTP</a:t>
            </a:r>
            <a:r>
              <a:rPr kumimoji="1" lang="zh-CN" altLang="en-US" dirty="0">
                <a:latin typeface="Lantinghei SC Extralight" charset="-122"/>
                <a:ea typeface="Lantinghei SC Extralight" charset="-122"/>
                <a:cs typeface="Lantinghei SC Extralight" charset="-122"/>
              </a:rPr>
              <a:t>是一个</a:t>
            </a:r>
            <a:r>
              <a:rPr kumimoji="1" lang="en-US" altLang="zh-CN" dirty="0">
                <a:latin typeface="Lantinghei SC Extralight" charset="-122"/>
                <a:ea typeface="Lantinghei SC Extralight" charset="-122"/>
                <a:cs typeface="Lantinghei SC Extralight" charset="-122"/>
              </a:rPr>
              <a:t>Request/Respond</a:t>
            </a:r>
            <a:r>
              <a:rPr kumimoji="1" lang="zh-CN" altLang="en-US" dirty="0">
                <a:latin typeface="Lantinghei SC Extralight" charset="-122"/>
                <a:ea typeface="Lantinghei SC Extralight" charset="-122"/>
                <a:cs typeface="Lantinghei SC Extralight" charset="-122"/>
              </a:rPr>
              <a:t>的单向协议</a:t>
            </a:r>
          </a:p>
          <a:p>
            <a:r>
              <a:rPr kumimoji="1" lang="zh-CN" altLang="en-US" dirty="0">
                <a:latin typeface="Lantinghei SC Extralight" charset="-122"/>
                <a:ea typeface="Lantinghei SC Extralight" charset="-122"/>
                <a:cs typeface="Lantinghei SC Extralight" charset="-122"/>
              </a:rPr>
              <a:t>我们唯一能够做的就是请求（</a:t>
            </a:r>
            <a:r>
              <a:rPr kumimoji="1" lang="en-US" altLang="zh-CN" dirty="0">
                <a:latin typeface="Lantinghei SC Extralight" charset="-122"/>
                <a:ea typeface="Lantinghei SC Extralight" charset="-122"/>
                <a:cs typeface="Lantinghei SC Extralight" charset="-122"/>
              </a:rPr>
              <a:t>GET,POST...</a:t>
            </a:r>
            <a:r>
              <a:rPr kumimoji="1" lang="zh-CN" altLang="en-US" dirty="0">
                <a:latin typeface="Lantinghei SC Extralight" charset="-122"/>
                <a:ea typeface="Lantinghei SC Extralight" charset="-122"/>
                <a:cs typeface="Lantinghei SC Extralight" charset="-122"/>
              </a:rPr>
              <a:t>）并等待</a:t>
            </a:r>
            <a:r>
              <a:rPr kumimoji="1" lang="zh-CN" altLang="en-US" dirty="0" smtClean="0">
                <a:latin typeface="Lantinghei SC Extralight" charset="-122"/>
                <a:ea typeface="Lantinghei SC Extralight" charset="-122"/>
                <a:cs typeface="Lantinghei SC Extralight" charset="-122"/>
              </a:rPr>
              <a:t>回复</a:t>
            </a:r>
            <a:endParaRPr kumimoji="1" lang="zh-CN" altLang="en-US" dirty="0">
              <a:latin typeface="Lantinghei SC Extralight" charset="-122"/>
              <a:ea typeface="Lantinghei SC Extralight" charset="-122"/>
              <a:cs typeface="Lantinghei SC Extralight" charset="-122"/>
            </a:endParaRPr>
          </a:p>
          <a:p>
            <a:r>
              <a:rPr kumimoji="1" lang="zh-CN" altLang="en-US" dirty="0" smtClean="0">
                <a:latin typeface="Lantinghei SC Extralight" charset="-122"/>
                <a:ea typeface="Lantinghei SC Extralight" charset="-122"/>
                <a:cs typeface="Lantinghei SC Extralight" charset="-122"/>
              </a:rPr>
              <a:t>这种</a:t>
            </a:r>
            <a:r>
              <a:rPr kumimoji="1" lang="zh-CN" altLang="en-US" dirty="0">
                <a:latin typeface="Lantinghei SC Extralight" charset="-122"/>
                <a:ea typeface="Lantinghei SC Extralight" charset="-122"/>
                <a:cs typeface="Lantinghei SC Extralight" charset="-122"/>
              </a:rPr>
              <a:t>设计原始只是用来获得</a:t>
            </a:r>
            <a:r>
              <a:rPr kumimoji="1" lang="en-US" altLang="zh-CN" dirty="0">
                <a:latin typeface="Lantinghei SC Extralight" charset="-122"/>
                <a:ea typeface="Lantinghei SC Extralight" charset="-122"/>
                <a:cs typeface="Lantinghei SC Extralight" charset="-122"/>
              </a:rPr>
              <a:t>document</a:t>
            </a:r>
            <a:r>
              <a:rPr kumimoji="1" lang="zh-CN" altLang="en-US" dirty="0" smtClean="0">
                <a:latin typeface="Lantinghei SC Extralight" charset="-122"/>
                <a:ea typeface="Lantinghei SC Extralight" charset="-122"/>
                <a:cs typeface="Lantinghei SC Extralight" charset="-122"/>
              </a:rPr>
              <a:t>的</a:t>
            </a:r>
          </a:p>
          <a:p>
            <a:r>
              <a:rPr kumimoji="1" lang="zh-CN" altLang="en-US" dirty="0" smtClean="0">
                <a:latin typeface="Lantinghei SC Extralight" charset="-122"/>
                <a:ea typeface="Lantinghei SC Extralight" charset="-122"/>
                <a:cs typeface="Lantinghei SC Extralight" charset="-122"/>
              </a:rPr>
              <a:t>我们</a:t>
            </a:r>
            <a:r>
              <a:rPr kumimoji="1" lang="zh-CN" altLang="en-US" dirty="0">
                <a:latin typeface="Lantinghei SC Extralight" charset="-122"/>
                <a:ea typeface="Lantinghei SC Extralight" charset="-122"/>
                <a:cs typeface="Lantinghei SC Extralight" charset="-122"/>
              </a:rPr>
              <a:t>无法从</a:t>
            </a:r>
            <a:r>
              <a:rPr kumimoji="1" lang="en-US" altLang="zh-CN" dirty="0">
                <a:latin typeface="Lantinghei SC Extralight" charset="-122"/>
                <a:ea typeface="Lantinghei SC Extralight" charset="-122"/>
                <a:cs typeface="Lantinghei SC Extralight" charset="-122"/>
              </a:rPr>
              <a:t>server</a:t>
            </a:r>
            <a:r>
              <a:rPr kumimoji="1" lang="zh-CN" altLang="en-US" dirty="0">
                <a:latin typeface="Lantinghei SC Extralight" charset="-122"/>
                <a:ea typeface="Lantinghei SC Extralight" charset="-122"/>
                <a:cs typeface="Lantinghei SC Extralight" charset="-122"/>
              </a:rPr>
              <a:t>往</a:t>
            </a:r>
            <a:r>
              <a:rPr kumimoji="1" lang="en-US" altLang="zh-CN" dirty="0">
                <a:latin typeface="Lantinghei SC Extralight" charset="-122"/>
                <a:ea typeface="Lantinghei SC Extralight" charset="-122"/>
                <a:cs typeface="Lantinghei SC Extralight" charset="-122"/>
              </a:rPr>
              <a:t>client</a:t>
            </a:r>
            <a:r>
              <a:rPr kumimoji="1" lang="zh-CN" altLang="en-US" dirty="0">
                <a:latin typeface="Lantinghei SC Extralight" charset="-122"/>
                <a:ea typeface="Lantinghei SC Extralight" charset="-122"/>
                <a:cs typeface="Lantinghei SC Extralight" charset="-122"/>
              </a:rPr>
              <a:t>主动发送数据</a:t>
            </a:r>
          </a:p>
          <a:p>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0831855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Lantinghei SC Heavy" charset="-122"/>
                <a:ea typeface="Lantinghei SC Heavy" charset="-122"/>
                <a:cs typeface="Lantinghei SC Heavy" charset="-122"/>
              </a:rPr>
              <a:t>DDP</a:t>
            </a:r>
            <a:r>
              <a:rPr lang="zh-CN" altLang="en-US" b="1" dirty="0">
                <a:latin typeface="Lantinghei SC Heavy" charset="-122"/>
                <a:ea typeface="Lantinghei SC Heavy" charset="-122"/>
                <a:cs typeface="Lantinghei SC Heavy" charset="-122"/>
              </a:rPr>
              <a:t>是</a:t>
            </a:r>
            <a:r>
              <a:rPr lang="zh-CN" altLang="en-US" b="1" dirty="0" smtClean="0">
                <a:latin typeface="Lantinghei SC Heavy" charset="-122"/>
                <a:ea typeface="Lantinghei SC Heavy" charset="-122"/>
                <a:cs typeface="Lantinghei SC Heavy" charset="-122"/>
              </a:rPr>
              <a:t>什么</a:t>
            </a:r>
            <a:endParaRPr kumimoji="1" lang="zh-CN" altLang="en-US" b="1" dirty="0">
              <a:latin typeface="Lantinghei SC Heavy" charset="-122"/>
              <a:ea typeface="Lantinghei SC Heavy" charset="-122"/>
              <a:cs typeface="Lantinghei SC Heavy" charset="-122"/>
            </a:endParaRPr>
          </a:p>
        </p:txBody>
      </p:sp>
      <p:sp>
        <p:nvSpPr>
          <p:cNvPr id="3" name="内容占位符 2"/>
          <p:cNvSpPr>
            <a:spLocks noGrp="1"/>
          </p:cNvSpPr>
          <p:nvPr>
            <p:ph idx="1"/>
          </p:nvPr>
        </p:nvSpPr>
        <p:spPr/>
        <p:txBody>
          <a:bodyPr/>
          <a:lstStyle/>
          <a:p>
            <a:r>
              <a:rPr lang="en-US" altLang="zh-CN" dirty="0">
                <a:latin typeface="Lantinghei SC Extralight" charset="-122"/>
                <a:ea typeface="Lantinghei SC Extralight" charset="-122"/>
                <a:cs typeface="Lantinghei SC Extralight" charset="-122"/>
              </a:rPr>
              <a:t>DDP </a:t>
            </a:r>
            <a:r>
              <a:rPr lang="zh-CN" altLang="en-US" dirty="0">
                <a:latin typeface="Lantinghei SC Extralight" charset="-122"/>
                <a:ea typeface="Lantinghei SC Extralight" charset="-122"/>
                <a:cs typeface="Lantinghei SC Extralight" charset="-122"/>
              </a:rPr>
              <a:t>是 </a:t>
            </a:r>
            <a:r>
              <a:rPr lang="en-US" altLang="zh-CN" dirty="0">
                <a:latin typeface="Lantinghei SC Extralight" charset="-122"/>
                <a:ea typeface="Lantinghei SC Extralight" charset="-122"/>
                <a:cs typeface="Lantinghei SC Extralight" charset="-122"/>
              </a:rPr>
              <a:t>Distributed Data Protocol </a:t>
            </a:r>
            <a:r>
              <a:rPr lang="zh-CN" altLang="en-US" dirty="0">
                <a:latin typeface="Lantinghei SC Extralight" charset="-122"/>
                <a:ea typeface="Lantinghei SC Extralight" charset="-122"/>
                <a:cs typeface="Lantinghei SC Extralight" charset="-122"/>
              </a:rPr>
              <a:t>的缩写</a:t>
            </a:r>
            <a:r>
              <a:rPr lang="zh-CN" altLang="en-US" dirty="0" smtClean="0">
                <a:latin typeface="Lantinghei SC Extralight" charset="-122"/>
                <a:ea typeface="Lantinghei SC Extralight" charset="-122"/>
                <a:cs typeface="Lantinghei SC Extralight" charset="-122"/>
              </a:rPr>
              <a:t>。</a:t>
            </a:r>
            <a:endParaRPr lang="en-US" altLang="zh-CN" dirty="0" smtClean="0">
              <a:latin typeface="Lantinghei SC Extralight" charset="-122"/>
              <a:ea typeface="Lantinghei SC Extralight" charset="-122"/>
              <a:cs typeface="Lantinghei SC Extralight" charset="-122"/>
            </a:endParaRPr>
          </a:p>
          <a:p>
            <a:r>
              <a:rPr lang="en-US" altLang="zh-CN" dirty="0" smtClean="0">
                <a:latin typeface="Lantinghei SC Extralight" charset="-122"/>
                <a:ea typeface="Lantinghei SC Extralight" charset="-122"/>
                <a:cs typeface="Lantinghei SC Extralight" charset="-122"/>
              </a:rPr>
              <a:t>Meteor </a:t>
            </a:r>
            <a:r>
              <a:rPr lang="zh-CN" altLang="en-US" dirty="0" smtClean="0">
                <a:latin typeface="Lantinghei SC Extralight" charset="-122"/>
                <a:ea typeface="Lantinghei SC Extralight" charset="-122"/>
                <a:cs typeface="Lantinghei SC Extralight" charset="-122"/>
              </a:rPr>
              <a:t>根据 </a:t>
            </a:r>
            <a:r>
              <a:rPr lang="en-US" altLang="zh-CN" dirty="0" smtClean="0">
                <a:latin typeface="Lantinghei SC Extralight" charset="-122"/>
                <a:ea typeface="Lantinghei SC Extralight" charset="-122"/>
                <a:cs typeface="Lantinghei SC Extralight" charset="-122"/>
              </a:rPr>
              <a:t>DDP </a:t>
            </a:r>
            <a:r>
              <a:rPr lang="zh-CN" altLang="en-US" dirty="0" smtClean="0">
                <a:latin typeface="Lantinghei SC Extralight" charset="-122"/>
                <a:ea typeface="Lantinghei SC Extralight" charset="-122"/>
                <a:cs typeface="Lantinghei SC Extralight" charset="-122"/>
              </a:rPr>
              <a:t>实现了客户端和服务器端。</a:t>
            </a:r>
            <a:endParaRPr lang="zh-CN" altLang="en-US" dirty="0">
              <a:latin typeface="Lantinghei SC Extralight" charset="-122"/>
              <a:ea typeface="Lantinghei SC Extralight" charset="-122"/>
              <a:cs typeface="Lantinghei SC Extralight" charset="-122"/>
            </a:endParaRPr>
          </a:p>
          <a:p>
            <a:r>
              <a:rPr lang="zh-CN" altLang="en-US" dirty="0" smtClean="0">
                <a:latin typeface="Lantinghei SC Extralight" charset="-122"/>
                <a:ea typeface="Lantinghei SC Extralight" charset="-122"/>
                <a:cs typeface="Lantinghei SC Extralight" charset="-122"/>
              </a:rPr>
              <a:t>是</a:t>
            </a:r>
            <a:r>
              <a:rPr lang="zh-CN" altLang="en-US" dirty="0">
                <a:latin typeface="Lantinghei SC Extralight" charset="-122"/>
                <a:ea typeface="Lantinghei SC Extralight" charset="-122"/>
                <a:cs typeface="Lantinghei SC Extralight" charset="-122"/>
              </a:rPr>
              <a:t>一个基于 </a:t>
            </a:r>
            <a:r>
              <a:rPr lang="en-US" altLang="zh-CN" dirty="0">
                <a:latin typeface="Lantinghei SC Extralight" charset="-122"/>
                <a:ea typeface="Lantinghei SC Extralight" charset="-122"/>
                <a:cs typeface="Lantinghei SC Extralight" charset="-122"/>
              </a:rPr>
              <a:t>JSON </a:t>
            </a:r>
            <a:r>
              <a:rPr lang="zh-CN" altLang="en-US" dirty="0">
                <a:latin typeface="Lantinghei SC Extralight" charset="-122"/>
                <a:ea typeface="Lantinghei SC Extralight" charset="-122"/>
                <a:cs typeface="Lantinghei SC Extralight" charset="-122"/>
              </a:rPr>
              <a:t>的协议，</a:t>
            </a:r>
            <a:r>
              <a:rPr lang="en-US" altLang="zh-CN" dirty="0">
                <a:latin typeface="Lantinghei SC Extralight" charset="-122"/>
                <a:ea typeface="Lantinghei SC Extralight" charset="-122"/>
                <a:cs typeface="Lantinghei SC Extralight" charset="-122"/>
              </a:rPr>
              <a:t>DDP </a:t>
            </a:r>
            <a:r>
              <a:rPr lang="zh-CN" altLang="en-US" dirty="0">
                <a:latin typeface="Lantinghei SC Extralight" charset="-122"/>
                <a:ea typeface="Lantinghei SC Extralight" charset="-122"/>
                <a:cs typeface="Lantinghei SC Extralight" charset="-122"/>
              </a:rPr>
              <a:t>可以在任何双向传输上实现。</a:t>
            </a:r>
            <a:r>
              <a:rPr lang="en-US" altLang="zh-CN" dirty="0">
                <a:latin typeface="Lantinghei SC Extralight" charset="-122"/>
                <a:ea typeface="Lantinghei SC Extralight" charset="-122"/>
                <a:cs typeface="Lantinghei SC Extralight" charset="-122"/>
              </a:rPr>
              <a:t>Meteor </a:t>
            </a:r>
            <a:r>
              <a:rPr lang="zh-CN" altLang="en-US" dirty="0">
                <a:latin typeface="Lantinghei SC Extralight" charset="-122"/>
                <a:ea typeface="Lantinghei SC Extralight" charset="-122"/>
                <a:cs typeface="Lantinghei SC Extralight" charset="-122"/>
              </a:rPr>
              <a:t>的实现是基于 </a:t>
            </a:r>
            <a:r>
              <a:rPr lang="en-US" altLang="zh-CN" dirty="0" err="1">
                <a:latin typeface="Lantinghei SC Extralight" charset="-122"/>
                <a:ea typeface="Lantinghei SC Extralight" charset="-122"/>
                <a:cs typeface="Lantinghei SC Extralight" charset="-122"/>
              </a:rPr>
              <a:t>SockJS</a:t>
            </a:r>
            <a:r>
              <a:rPr lang="zh-CN" altLang="en-US" dirty="0" smtClean="0">
                <a:latin typeface="Lantinghei SC Extralight" charset="-122"/>
                <a:ea typeface="Lantinghei SC Extralight" charset="-122"/>
                <a:cs typeface="Lantinghei SC Extralight" charset="-122"/>
              </a:rPr>
              <a:t>。</a:t>
            </a:r>
            <a:endParaRPr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9647926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4609" y="5252572"/>
            <a:ext cx="6763615" cy="1200329"/>
          </a:xfrm>
          <a:prstGeom prst="rect">
            <a:avLst/>
          </a:prstGeom>
        </p:spPr>
        <p:txBody>
          <a:bodyPr wrap="square">
            <a:spAutoFit/>
          </a:bodyPr>
          <a:lstStyle/>
          <a:p>
            <a:r>
              <a:rPr kumimoji="1" lang="en-US" altLang="zh-CN" sz="7200" b="1" dirty="0" smtClean="0">
                <a:solidFill>
                  <a:srgbClr val="C8595F"/>
                </a:solidFill>
                <a:latin typeface="Helvetica Neue Condensed Black" charset="0"/>
                <a:ea typeface="Helvetica Neue Condensed Black" charset="0"/>
                <a:cs typeface="Helvetica Neue Condensed Black" charset="0"/>
              </a:rPr>
              <a:t>Lets Coding</a:t>
            </a:r>
            <a:endParaRPr lang="zh-CN" altLang="en-US" sz="72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2036555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Setup</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a:xfrm>
            <a:off x="838200" y="1812175"/>
            <a:ext cx="10515600" cy="4788130"/>
          </a:xfrm>
        </p:spPr>
        <p:txBody>
          <a:bodyPr>
            <a:normAutofit fontScale="92500" lnSpcReduction="10000"/>
          </a:bodyPr>
          <a:lstStyle/>
          <a:p>
            <a:r>
              <a:rPr kumimoji="1" lang="zh-CN" altLang="en-US" dirty="0" smtClean="0">
                <a:latin typeface="Lantinghei SC Extralight" charset="-122"/>
                <a:ea typeface="Lantinghei SC Extralight" charset="-122"/>
                <a:cs typeface="Lantinghei SC Extralight" charset="-122"/>
              </a:rPr>
              <a:t>推荐</a:t>
            </a:r>
            <a:r>
              <a:rPr kumimoji="1" lang="zh-CN" altLang="en-US" dirty="0">
                <a:latin typeface="Lantinghei SC Extralight" charset="-122"/>
                <a:ea typeface="Lantinghei SC Extralight" charset="-122"/>
                <a:cs typeface="Lantinghei SC Extralight" charset="-122"/>
              </a:rPr>
              <a:t>编程</a:t>
            </a:r>
            <a:r>
              <a:rPr kumimoji="1" lang="zh-CN" altLang="en-US" dirty="0" smtClean="0">
                <a:latin typeface="Lantinghei SC Extralight" charset="-122"/>
                <a:ea typeface="Lantinghei SC Extralight" charset="-122"/>
                <a:cs typeface="Lantinghei SC Extralight" charset="-122"/>
              </a:rPr>
              <a:t>环境</a:t>
            </a:r>
            <a:endParaRPr kumimoji="1" lang="zh-CN" altLang="en-US" dirty="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IDE</a:t>
            </a:r>
            <a:r>
              <a:rPr kumimoji="1" lang="zh-CN" altLang="en-US" dirty="0" smtClean="0">
                <a:latin typeface="Lantinghei SC Extralight" charset="-122"/>
                <a:ea typeface="Lantinghei SC Extralight" charset="-122"/>
                <a:cs typeface="Lantinghei SC Extralight" charset="-122"/>
              </a:rPr>
              <a:t>：</a:t>
            </a:r>
            <a:r>
              <a:rPr kumimoji="1" lang="en-US" altLang="zh-CN" dirty="0" err="1" smtClean="0">
                <a:latin typeface="Lantinghei SC Extralight" charset="-122"/>
                <a:ea typeface="Lantinghei SC Extralight" charset="-122"/>
                <a:cs typeface="Lantinghei SC Extralight" charset="-122"/>
              </a:rPr>
              <a:t>webstorm</a:t>
            </a:r>
            <a:endParaRPr kumimoji="1" lang="zh-CN" altLang="en-US" dirty="0" smtClean="0">
              <a:latin typeface="Lantinghei SC Extralight" charset="-122"/>
              <a:ea typeface="Lantinghei SC Extralight" charset="-122"/>
              <a:cs typeface="Lantinghei SC Extralight" charset="-122"/>
            </a:endParaRPr>
          </a:p>
          <a:p>
            <a:pPr lvl="1"/>
            <a:r>
              <a:rPr kumimoji="1" lang="zh-CN" altLang="en-US" dirty="0" smtClean="0">
                <a:latin typeface="Lantinghei SC Extralight" charset="-122"/>
                <a:ea typeface="Lantinghei SC Extralight" charset="-122"/>
                <a:cs typeface="Lantinghei SC Extralight" charset="-122"/>
              </a:rPr>
              <a:t>操作系统：</a:t>
            </a:r>
            <a:r>
              <a:rPr kumimoji="1" lang="en-US" altLang="zh-CN" dirty="0" smtClean="0">
                <a:latin typeface="Lantinghei SC Extralight" charset="-122"/>
                <a:ea typeface="Lantinghei SC Extralight" charset="-122"/>
                <a:cs typeface="Lantinghei SC Extralight" charset="-122"/>
              </a:rPr>
              <a:t>Mac</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or</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Ubuntu,</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never</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windows</a:t>
            </a:r>
          </a:p>
          <a:p>
            <a:pPr lvl="1"/>
            <a:r>
              <a:rPr kumimoji="1" lang="zh-CN" altLang="en-US" dirty="0" smtClean="0">
                <a:latin typeface="Lantinghei SC Extralight" charset="-122"/>
                <a:ea typeface="Lantinghei SC Extralight" charset="-122"/>
                <a:cs typeface="Lantinghei SC Extralight" charset="-122"/>
              </a:rPr>
              <a:t>浏览器</a:t>
            </a:r>
            <a:r>
              <a:rPr kumimoji="1" lang="en-US" altLang="zh-CN" dirty="0" smtClean="0">
                <a:latin typeface="Lantinghei SC Extralight" charset="-122"/>
                <a:ea typeface="Lantinghei SC Extralight" charset="-122"/>
                <a:cs typeface="Lantinghei SC Extralight" charset="-122"/>
              </a:rPr>
              <a:t>:</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Chrome</a:t>
            </a:r>
            <a:endParaRPr kumimoji="1" lang="zh-CN" altLang="en-US" dirty="0" smtClean="0">
              <a:latin typeface="Lantinghei SC Extralight" charset="-122"/>
              <a:ea typeface="Lantinghei SC Extralight" charset="-122"/>
              <a:cs typeface="Lantinghei SC Extralight" charset="-122"/>
            </a:endParaRPr>
          </a:p>
          <a:p>
            <a:r>
              <a:rPr lang="zh-CN" altLang="en-US" dirty="0" smtClean="0">
                <a:latin typeface="Lantinghei SC Extralight" charset="-122"/>
                <a:ea typeface="Lantinghei SC Extralight" charset="-122"/>
                <a:cs typeface="Lantinghei SC Extralight" charset="-122"/>
              </a:rPr>
              <a:t>编程习惯</a:t>
            </a:r>
          </a:p>
          <a:p>
            <a:pPr lvl="1"/>
            <a:r>
              <a:rPr lang="en-US" altLang="zh-CN" dirty="0" smtClean="0">
                <a:latin typeface="Lantinghei SC Extralight" charset="-122"/>
                <a:ea typeface="Lantinghei SC Extralight" charset="-122"/>
                <a:cs typeface="Lantinghei SC Extralight" charset="-122"/>
              </a:rPr>
              <a:t>Hot </a:t>
            </a:r>
            <a:r>
              <a:rPr lang="en-US" altLang="zh-CN" dirty="0">
                <a:latin typeface="Lantinghei SC Extralight" charset="-122"/>
                <a:ea typeface="Lantinghei SC Extralight" charset="-122"/>
                <a:cs typeface="Lantinghei SC Extralight" charset="-122"/>
              </a:rPr>
              <a:t>coding</a:t>
            </a:r>
          </a:p>
          <a:p>
            <a:pPr lvl="1"/>
            <a:r>
              <a:rPr lang="en-US" altLang="zh-CN" dirty="0">
                <a:latin typeface="Lantinghei SC Extralight" charset="-122"/>
                <a:ea typeface="Lantinghei SC Extralight" charset="-122"/>
                <a:cs typeface="Lantinghei SC Extralight" charset="-122"/>
              </a:rPr>
              <a:t>Frequent </a:t>
            </a:r>
            <a:r>
              <a:rPr lang="en-US" altLang="zh-CN" dirty="0" smtClean="0">
                <a:latin typeface="Lantinghei SC Extralight" charset="-122"/>
                <a:ea typeface="Lantinghei SC Extralight" charset="-122"/>
                <a:cs typeface="Lantinghei SC Extralight" charset="-122"/>
              </a:rPr>
              <a:t>committing</a:t>
            </a:r>
            <a:endParaRPr lang="en-US" altLang="zh-CN" dirty="0">
              <a:latin typeface="Lantinghei SC Extralight" charset="-122"/>
              <a:ea typeface="Lantinghei SC Extralight" charset="-122"/>
              <a:cs typeface="Lantinghei SC Extralight" charset="-122"/>
            </a:endParaRPr>
          </a:p>
          <a:p>
            <a:pPr lvl="1"/>
            <a:r>
              <a:rPr lang="en-US" altLang="zh-CN" dirty="0">
                <a:latin typeface="Lantinghei SC Extralight" charset="-122"/>
                <a:ea typeface="Lantinghei SC Extralight" charset="-122"/>
                <a:cs typeface="Lantinghei SC Extralight" charset="-122"/>
              </a:rPr>
              <a:t>Robust </a:t>
            </a:r>
            <a:r>
              <a:rPr lang="en-US" altLang="zh-CN" dirty="0" smtClean="0">
                <a:latin typeface="Lantinghei SC Extralight" charset="-122"/>
                <a:ea typeface="Lantinghei SC Extralight" charset="-122"/>
                <a:cs typeface="Lantinghei SC Extralight" charset="-122"/>
              </a:rPr>
              <a:t>testing</a:t>
            </a:r>
            <a:endParaRPr lang="en-US" altLang="zh-CN" dirty="0">
              <a:latin typeface="Lantinghei SC Extralight" charset="-122"/>
              <a:ea typeface="Lantinghei SC Extralight" charset="-122"/>
              <a:cs typeface="Lantinghei SC Extralight" charset="-122"/>
            </a:endParaRPr>
          </a:p>
          <a:p>
            <a:pPr fontAlgn="base"/>
            <a:r>
              <a:rPr kumimoji="1" lang="zh-CN" altLang="en-US" dirty="0" smtClean="0">
                <a:latin typeface="Lantinghei SC Extralight" charset="-122"/>
                <a:ea typeface="Lantinghei SC Extralight" charset="-122"/>
                <a:cs typeface="Lantinghei SC Extralight" charset="-122"/>
              </a:rPr>
              <a:t>安装  </a:t>
            </a:r>
            <a:r>
              <a:rPr kumimoji="1" lang="en-US" altLang="zh-CN" sz="2400" i="1" dirty="0">
                <a:solidFill>
                  <a:srgbClr val="C8595F"/>
                </a:solidFill>
                <a:latin typeface="Helvetica Neue" charset="0"/>
                <a:ea typeface="Helvetica Neue" charset="0"/>
                <a:cs typeface="Helvetica Neue" charset="0"/>
              </a:rPr>
              <a:t>curl https://</a:t>
            </a:r>
            <a:r>
              <a:rPr kumimoji="1" lang="en-US" altLang="zh-CN" sz="2400" i="1" dirty="0" err="1">
                <a:solidFill>
                  <a:srgbClr val="C8595F"/>
                </a:solidFill>
                <a:latin typeface="Helvetica Neue" charset="0"/>
                <a:ea typeface="Helvetica Neue" charset="0"/>
                <a:cs typeface="Helvetica Neue" charset="0"/>
              </a:rPr>
              <a:t>install.meteor.com</a:t>
            </a:r>
            <a:r>
              <a:rPr kumimoji="1" lang="en-US" altLang="zh-CN" sz="2400" i="1" dirty="0">
                <a:solidFill>
                  <a:srgbClr val="C8595F"/>
                </a:solidFill>
                <a:latin typeface="Helvetica Neue" charset="0"/>
                <a:ea typeface="Helvetica Neue" charset="0"/>
                <a:cs typeface="Helvetica Neue" charset="0"/>
              </a:rPr>
              <a:t>/ | </a:t>
            </a:r>
            <a:r>
              <a:rPr kumimoji="1" lang="en-US" altLang="zh-CN" sz="2400" i="1" dirty="0" err="1">
                <a:solidFill>
                  <a:srgbClr val="C8595F"/>
                </a:solidFill>
                <a:latin typeface="Helvetica Neue" charset="0"/>
                <a:ea typeface="Helvetica Neue" charset="0"/>
                <a:cs typeface="Helvetica Neue" charset="0"/>
              </a:rPr>
              <a:t>sh</a:t>
            </a:r>
            <a:r>
              <a:rPr kumimoji="1" lang="en-US" altLang="zh-CN" sz="2400" i="1" dirty="0">
                <a:solidFill>
                  <a:srgbClr val="C8595F"/>
                </a:solidFill>
                <a:latin typeface="Helvetica Neue" charset="0"/>
                <a:ea typeface="Helvetica Neue" charset="0"/>
                <a:cs typeface="Helvetica Neue" charset="0"/>
              </a:rPr>
              <a:t> </a:t>
            </a:r>
          </a:p>
          <a:p>
            <a:r>
              <a:rPr kumimoji="1" lang="zh-CN" altLang="en-US" dirty="0" smtClean="0">
                <a:latin typeface="Lantinghei SC Extralight" charset="-122"/>
                <a:ea typeface="Lantinghei SC Extralight" charset="-122"/>
                <a:cs typeface="Lantinghei SC Extralight" charset="-122"/>
              </a:rPr>
              <a:t>新建并允许</a:t>
            </a:r>
          </a:p>
          <a:p>
            <a:pPr lvl="1"/>
            <a:r>
              <a:rPr kumimoji="1" lang="en-US" altLang="zh-CN" i="1" dirty="0" smtClean="0">
                <a:solidFill>
                  <a:srgbClr val="C8595F"/>
                </a:solidFill>
                <a:latin typeface="Helvetica Neue" charset="0"/>
                <a:ea typeface="Helvetica Neue" charset="0"/>
                <a:cs typeface="Helvetica Neue" charset="0"/>
              </a:rPr>
              <a:t>$meteor</a:t>
            </a:r>
            <a:r>
              <a:rPr kumimoji="1" lang="zh-CN" altLang="en-US" i="1" dirty="0" smtClean="0">
                <a:solidFill>
                  <a:srgbClr val="C8595F"/>
                </a:solidFill>
                <a:latin typeface="Helvetica Neue" charset="0"/>
                <a:ea typeface="Helvetica Neue" charset="0"/>
                <a:cs typeface="Helvetica Neue" charset="0"/>
              </a:rPr>
              <a:t> </a:t>
            </a:r>
            <a:r>
              <a:rPr kumimoji="1" lang="en-US" altLang="zh-CN" i="1" dirty="0" smtClean="0">
                <a:solidFill>
                  <a:srgbClr val="C8595F"/>
                </a:solidFill>
                <a:latin typeface="Helvetica Neue" charset="0"/>
                <a:ea typeface="Helvetica Neue" charset="0"/>
                <a:cs typeface="Helvetica Neue" charset="0"/>
              </a:rPr>
              <a:t>create</a:t>
            </a:r>
            <a:r>
              <a:rPr kumimoji="1" lang="zh-CN" altLang="en-US" i="1" dirty="0" smtClean="0">
                <a:solidFill>
                  <a:srgbClr val="C8595F"/>
                </a:solidFill>
                <a:latin typeface="Helvetica Neue" charset="0"/>
                <a:ea typeface="Helvetica Neue" charset="0"/>
                <a:cs typeface="Helvetica Neue" charset="0"/>
              </a:rPr>
              <a:t> </a:t>
            </a:r>
            <a:r>
              <a:rPr kumimoji="1" lang="en-US" altLang="zh-CN" i="1" dirty="0" smtClean="0">
                <a:solidFill>
                  <a:srgbClr val="C8595F"/>
                </a:solidFill>
                <a:latin typeface="Helvetica Neue" charset="0"/>
                <a:ea typeface="Helvetica Neue" charset="0"/>
                <a:cs typeface="Helvetica Neue" charset="0"/>
              </a:rPr>
              <a:t>demo</a:t>
            </a:r>
            <a:endParaRPr kumimoji="1" lang="zh-CN" altLang="en-US" i="1" dirty="0" smtClean="0">
              <a:solidFill>
                <a:srgbClr val="C8595F"/>
              </a:solidFill>
              <a:latin typeface="Helvetica Neue" charset="0"/>
              <a:ea typeface="Helvetica Neue" charset="0"/>
              <a:cs typeface="Helvetica Neue" charset="0"/>
            </a:endParaRPr>
          </a:p>
          <a:p>
            <a:pPr lvl="1"/>
            <a:r>
              <a:rPr kumimoji="1" lang="en-US" altLang="zh-CN" i="1" dirty="0" smtClean="0">
                <a:solidFill>
                  <a:srgbClr val="C8595F"/>
                </a:solidFill>
                <a:latin typeface="Helvetica Neue" charset="0"/>
                <a:ea typeface="Helvetica Neue" charset="0"/>
                <a:cs typeface="Helvetica Neue" charset="0"/>
              </a:rPr>
              <a:t>$cd</a:t>
            </a:r>
            <a:r>
              <a:rPr kumimoji="1" lang="zh-CN" altLang="en-US" i="1" dirty="0" smtClean="0">
                <a:solidFill>
                  <a:srgbClr val="C8595F"/>
                </a:solidFill>
                <a:latin typeface="Helvetica Neue" charset="0"/>
                <a:ea typeface="Helvetica Neue" charset="0"/>
                <a:cs typeface="Helvetica Neue" charset="0"/>
              </a:rPr>
              <a:t> </a:t>
            </a:r>
            <a:r>
              <a:rPr kumimoji="1" lang="en-US" altLang="zh-CN" i="1" dirty="0" smtClean="0">
                <a:solidFill>
                  <a:srgbClr val="C8595F"/>
                </a:solidFill>
                <a:latin typeface="Helvetica Neue" charset="0"/>
                <a:ea typeface="Helvetica Neue" charset="0"/>
                <a:cs typeface="Helvetica Neue" charset="0"/>
              </a:rPr>
              <a:t>demo</a:t>
            </a:r>
            <a:endParaRPr kumimoji="1" lang="zh-CN" altLang="en-US" i="1" dirty="0" smtClean="0">
              <a:solidFill>
                <a:srgbClr val="C8595F"/>
              </a:solidFill>
              <a:latin typeface="Helvetica Neue" charset="0"/>
              <a:ea typeface="Helvetica Neue" charset="0"/>
              <a:cs typeface="Helvetica Neue" charset="0"/>
            </a:endParaRPr>
          </a:p>
          <a:p>
            <a:pPr lvl="1"/>
            <a:r>
              <a:rPr kumimoji="1" lang="en-US" altLang="zh-CN" i="1" dirty="0" smtClean="0">
                <a:solidFill>
                  <a:srgbClr val="C8595F"/>
                </a:solidFill>
                <a:latin typeface="Helvetica Neue" charset="0"/>
                <a:ea typeface="Helvetica Neue" charset="0"/>
                <a:cs typeface="Helvetica Neue" charset="0"/>
              </a:rPr>
              <a:t>$meteor</a:t>
            </a:r>
            <a:r>
              <a:rPr kumimoji="1" lang="zh-CN" altLang="en-US" i="1" dirty="0" smtClean="0">
                <a:solidFill>
                  <a:srgbClr val="C8595F"/>
                </a:solidFill>
                <a:latin typeface="Helvetica Neue" charset="0"/>
                <a:ea typeface="Helvetica Neue" charset="0"/>
                <a:cs typeface="Helvetica Neue" charset="0"/>
              </a:rPr>
              <a:t> </a:t>
            </a:r>
            <a:r>
              <a:rPr kumimoji="1" lang="zh-CN" altLang="en-US" i="1" dirty="0" smtClean="0">
                <a:solidFill>
                  <a:srgbClr val="C8595F"/>
                </a:solidFill>
                <a:latin typeface="Helvetica Neue" charset="0"/>
                <a:ea typeface="Helvetica Neue" charset="0"/>
                <a:cs typeface="Helvetica Neue" charset="0"/>
                <a:sym typeface="Wingdings"/>
              </a:rPr>
              <a:t></a:t>
            </a:r>
            <a:r>
              <a:rPr kumimoji="1" lang="en-US" altLang="zh-CN" i="1" dirty="0" smtClean="0">
                <a:solidFill>
                  <a:srgbClr val="C8595F"/>
                </a:solidFill>
                <a:latin typeface="Helvetica Neue" charset="0"/>
                <a:ea typeface="Helvetica Neue" charset="0"/>
                <a:cs typeface="Helvetica Neue" charset="0"/>
                <a:sym typeface="Wingdings"/>
              </a:rPr>
              <a:t> http://localhost:3000</a:t>
            </a:r>
            <a:endParaRPr kumimoji="1" lang="zh-CN" altLang="en-US" i="1" dirty="0" smtClean="0">
              <a:solidFill>
                <a:srgbClr val="C8595F"/>
              </a:solidFill>
              <a:latin typeface="Helvetica Neue" charset="0"/>
              <a:ea typeface="Helvetica Neue" charset="0"/>
              <a:cs typeface="Helvetica Neue" charset="0"/>
            </a:endParaRPr>
          </a:p>
          <a:p>
            <a:pPr lvl="1"/>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1599022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Packages</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a:xfrm>
            <a:off x="838200" y="1690688"/>
            <a:ext cx="10515600" cy="4351338"/>
          </a:xfrm>
        </p:spPr>
        <p:txBody>
          <a:bodyPr>
            <a:normAutofit fontScale="92500" lnSpcReduction="10000"/>
          </a:bodyPr>
          <a:lstStyle/>
          <a:p>
            <a:r>
              <a:rPr kumimoji="1" lang="en-US" altLang="zh-CN" dirty="0" smtClean="0">
                <a:latin typeface="Lantinghei SC Extralight" charset="-122"/>
                <a:ea typeface="Lantinghei SC Extralight" charset="-122"/>
                <a:cs typeface="Lantinghei SC Extralight" charset="-122"/>
              </a:rPr>
              <a:t>Meteor</a:t>
            </a:r>
            <a:r>
              <a:rPr kumimoji="1" lang="zh-CN" altLang="en-US" dirty="0" smtClean="0">
                <a:latin typeface="Lantinghei SC Extralight" charset="-122"/>
                <a:ea typeface="Lantinghei SC Extralight" charset="-122"/>
                <a:cs typeface="Lantinghei SC Extralight" charset="-122"/>
              </a:rPr>
              <a:t>通过</a:t>
            </a:r>
            <a:r>
              <a:rPr kumimoji="1" lang="en-US" altLang="zh-CN" dirty="0" smtClean="0">
                <a:latin typeface="Lantinghei SC Extralight" charset="-122"/>
                <a:ea typeface="Lantinghei SC Extralight" charset="-122"/>
                <a:cs typeface="Lantinghei SC Extralight" charset="-122"/>
              </a:rPr>
              <a:t>core</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package</a:t>
            </a:r>
            <a:r>
              <a:rPr kumimoji="1" lang="zh-CN" altLang="en-US" dirty="0" smtClean="0">
                <a:latin typeface="Lantinghei SC Extralight" charset="-122"/>
                <a:ea typeface="Lantinghei SC Extralight" charset="-122"/>
                <a:cs typeface="Lantinghei SC Extralight" charset="-122"/>
              </a:rPr>
              <a:t>和第三方</a:t>
            </a:r>
            <a:r>
              <a:rPr kumimoji="1" lang="en-US" altLang="zh-CN" dirty="0" smtClean="0">
                <a:latin typeface="Lantinghei SC Extralight" charset="-122"/>
                <a:ea typeface="Lantinghei SC Extralight" charset="-122"/>
                <a:cs typeface="Lantinghei SC Extralight" charset="-122"/>
              </a:rPr>
              <a:t>package</a:t>
            </a:r>
            <a:r>
              <a:rPr kumimoji="1" lang="zh-CN" altLang="en-US" dirty="0" smtClean="0">
                <a:latin typeface="Lantinghei SC Extralight" charset="-122"/>
                <a:ea typeface="Lantinghei SC Extralight" charset="-122"/>
                <a:cs typeface="Lantinghei SC Extralight" charset="-122"/>
              </a:rPr>
              <a:t>来复用功能</a:t>
            </a:r>
          </a:p>
          <a:p>
            <a:r>
              <a:rPr kumimoji="1" lang="zh-CN" altLang="en-US" dirty="0" smtClean="0">
                <a:latin typeface="Lantinghei SC Extralight" charset="-122"/>
                <a:ea typeface="Lantinghei SC Extralight" charset="-122"/>
                <a:cs typeface="Lantinghei SC Extralight" charset="-122"/>
              </a:rPr>
              <a:t>所用的</a:t>
            </a:r>
            <a:r>
              <a:rPr kumimoji="1" lang="en-US" altLang="zh-CN" dirty="0" smtClean="0">
                <a:latin typeface="Lantinghei SC Extralight" charset="-122"/>
                <a:ea typeface="Lantinghei SC Extralight" charset="-122"/>
                <a:cs typeface="Lantinghei SC Extralight" charset="-122"/>
              </a:rPr>
              <a:t>package</a:t>
            </a:r>
            <a:r>
              <a:rPr kumimoji="1" lang="zh-CN" altLang="en-US" dirty="0" smtClean="0">
                <a:latin typeface="Lantinghei SC Extralight" charset="-122"/>
                <a:ea typeface="Lantinghei SC Extralight" charset="-122"/>
                <a:cs typeface="Lantinghei SC Extralight" charset="-122"/>
              </a:rPr>
              <a:t>在目录</a:t>
            </a:r>
            <a:r>
              <a:rPr kumimoji="1" lang="en-US" altLang="zh-CN" dirty="0" smtClean="0">
                <a:latin typeface="Lantinghei SC Extralight" charset="-122"/>
                <a:ea typeface="Lantinghei SC Extralight" charset="-122"/>
                <a:cs typeface="Lantinghei SC Extralight" charset="-122"/>
              </a:rPr>
              <a:t>./meteor/packages</a:t>
            </a:r>
            <a:r>
              <a:rPr kumimoji="1" lang="zh-CN" altLang="en-US" dirty="0" smtClean="0">
                <a:latin typeface="Lantinghei SC Extralight" charset="-122"/>
                <a:ea typeface="Lantinghei SC Extralight" charset="-122"/>
                <a:cs typeface="Lantinghei SC Extralight" charset="-122"/>
              </a:rPr>
              <a:t>文件里</a:t>
            </a:r>
          </a:p>
          <a:p>
            <a:r>
              <a:rPr kumimoji="1" lang="zh-CN" altLang="en-US" dirty="0" smtClean="0">
                <a:latin typeface="Lantinghei SC Extralight" charset="-122"/>
                <a:ea typeface="Lantinghei SC Extralight" charset="-122"/>
                <a:cs typeface="Lantinghei SC Extralight" charset="-122"/>
              </a:rPr>
              <a:t>可以通过如下指令添加，删除</a:t>
            </a:r>
            <a:r>
              <a:rPr kumimoji="1" lang="en-US" altLang="zh-CN" dirty="0" smtClean="0">
                <a:latin typeface="Lantinghei SC Extralight" charset="-122"/>
                <a:ea typeface="Lantinghei SC Extralight" charset="-122"/>
                <a:cs typeface="Lantinghei SC Extralight" charset="-122"/>
              </a:rPr>
              <a:t>package</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a:latin typeface="Lantinghei SC Extralight" charset="-122"/>
                <a:ea typeface="Lantinghei SC Extralight" charset="-122"/>
                <a:cs typeface="Lantinghei SC Extralight" charset="-122"/>
              </a:rPr>
              <a:t>m</a:t>
            </a:r>
            <a:r>
              <a:rPr kumimoji="1" lang="en-US" altLang="zh-CN" dirty="0" smtClean="0">
                <a:latin typeface="Lantinghei SC Extralight" charset="-122"/>
                <a:ea typeface="Lantinghei SC Extralight" charset="-122"/>
                <a:cs typeface="Lantinghei SC Extralight" charset="-122"/>
              </a:rPr>
              <a:t>eteor</a:t>
            </a:r>
            <a:r>
              <a:rPr kumimoji="1" lang="zh-CN" altLang="en-US" dirty="0" smtClean="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add</a:t>
            </a:r>
            <a:r>
              <a:rPr kumimoji="1" lang="zh-CN" altLang="en-US" dirty="0" smtClean="0">
                <a:latin typeface="Lantinghei SC Extralight" charset="-122"/>
                <a:ea typeface="Lantinghei SC Extralight" charset="-122"/>
                <a:cs typeface="Lantinghei SC Extralight" charset="-122"/>
              </a:rPr>
              <a:t> </a:t>
            </a:r>
            <a:r>
              <a:rPr kumimoji="1" lang="en-US" altLang="zh-CN" dirty="0" err="1" smtClean="0">
                <a:latin typeface="Lantinghei SC Extralight" charset="-122"/>
                <a:ea typeface="Lantinghei SC Extralight" charset="-122"/>
                <a:cs typeface="Lantinghei SC Extralight" charset="-122"/>
              </a:rPr>
              <a:t>packagename</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a:latin typeface="Lantinghei SC Extralight" charset="-122"/>
                <a:ea typeface="Lantinghei SC Extralight" charset="-122"/>
                <a:cs typeface="Lantinghei SC Extralight" charset="-122"/>
              </a:rPr>
              <a:t>meteor</a:t>
            </a:r>
            <a:r>
              <a:rPr kumimoji="1" lang="zh-CN" altLang="en-US" dirty="0">
                <a:latin typeface="Lantinghei SC Extralight" charset="-122"/>
                <a:ea typeface="Lantinghei SC Extralight" charset="-122"/>
                <a:cs typeface="Lantinghei SC Extralight" charset="-122"/>
              </a:rPr>
              <a:t> </a:t>
            </a:r>
            <a:r>
              <a:rPr kumimoji="1" lang="en-US" altLang="zh-CN" dirty="0" smtClean="0">
                <a:latin typeface="Lantinghei SC Extralight" charset="-122"/>
                <a:ea typeface="Lantinghei SC Extralight" charset="-122"/>
                <a:cs typeface="Lantinghei SC Extralight" charset="-122"/>
              </a:rPr>
              <a:t>remove</a:t>
            </a:r>
            <a:r>
              <a:rPr kumimoji="1" lang="zh-CN" altLang="en-US" dirty="0" smtClean="0">
                <a:latin typeface="Lantinghei SC Extralight" charset="-122"/>
                <a:ea typeface="Lantinghei SC Extralight" charset="-122"/>
                <a:cs typeface="Lantinghei SC Extralight" charset="-122"/>
              </a:rPr>
              <a:t> </a:t>
            </a:r>
            <a:r>
              <a:rPr kumimoji="1" lang="en-US" altLang="zh-CN" dirty="0" err="1" smtClean="0">
                <a:latin typeface="Lantinghei SC Extralight" charset="-122"/>
                <a:ea typeface="Lantinghei SC Extralight" charset="-122"/>
                <a:cs typeface="Lantinghei SC Extralight" charset="-122"/>
              </a:rPr>
              <a:t>packagename</a:t>
            </a:r>
            <a:endParaRPr kumimoji="1" lang="zh-CN" altLang="en-US" dirty="0" smtClean="0">
              <a:latin typeface="Lantinghei SC Extralight" charset="-122"/>
              <a:ea typeface="Lantinghei SC Extralight" charset="-122"/>
              <a:cs typeface="Lantinghei SC Extralight" charset="-122"/>
            </a:endParaRPr>
          </a:p>
          <a:p>
            <a:r>
              <a:rPr kumimoji="1" lang="zh-CN" altLang="en-US" dirty="0" smtClean="0">
                <a:latin typeface="Lantinghei SC Extralight" charset="-122"/>
                <a:ea typeface="Lantinghei SC Extralight" charset="-122"/>
                <a:cs typeface="Lantinghei SC Extralight" charset="-122"/>
              </a:rPr>
              <a:t>不过更加推荐直接编辑</a:t>
            </a:r>
            <a:r>
              <a:rPr kumimoji="1" lang="en-US" altLang="zh-CN" dirty="0" smtClean="0">
                <a:latin typeface="Lantinghei SC Extralight" charset="-122"/>
                <a:ea typeface="Lantinghei SC Extralight" charset="-122"/>
                <a:cs typeface="Lantinghei SC Extralight" charset="-122"/>
              </a:rPr>
              <a:t>packages</a:t>
            </a:r>
            <a:r>
              <a:rPr kumimoji="1" lang="zh-CN" altLang="en-US" dirty="0" smtClean="0">
                <a:latin typeface="Lantinghei SC Extralight" charset="-122"/>
                <a:ea typeface="Lantinghei SC Extralight" charset="-122"/>
                <a:cs typeface="Lantinghei SC Extralight" charset="-122"/>
              </a:rPr>
              <a:t>文件，编辑以后一定要看运行</a:t>
            </a:r>
            <a:r>
              <a:rPr kumimoji="1" lang="en-US" altLang="zh-CN" dirty="0" smtClean="0">
                <a:latin typeface="Lantinghei SC Extralight" charset="-122"/>
                <a:ea typeface="Lantinghei SC Extralight" charset="-122"/>
                <a:cs typeface="Lantinghei SC Extralight" charset="-122"/>
              </a:rPr>
              <a:t>log</a:t>
            </a:r>
            <a:r>
              <a:rPr kumimoji="1" lang="zh-CN" altLang="en-US" dirty="0" smtClean="0">
                <a:latin typeface="Lantinghei SC Extralight" charset="-122"/>
                <a:ea typeface="Lantinghei SC Extralight" charset="-122"/>
                <a:cs typeface="Lantinghei SC Extralight" charset="-122"/>
              </a:rPr>
              <a:t>是否成功</a:t>
            </a:r>
            <a:endParaRPr kumimoji="1" lang="en-US" altLang="zh-CN" dirty="0" smtClean="0">
              <a:latin typeface="Lantinghei SC Extralight" charset="-122"/>
              <a:ea typeface="Lantinghei SC Extralight" charset="-122"/>
              <a:cs typeface="Lantinghei SC Extralight" charset="-122"/>
            </a:endParaRPr>
          </a:p>
          <a:p>
            <a:r>
              <a:rPr kumimoji="1" lang="en-US" altLang="zh-CN" dirty="0">
                <a:latin typeface="Lantinghei SC Extralight" charset="-122"/>
                <a:ea typeface="Lantinghei SC Extralight" charset="-122"/>
                <a:cs typeface="Lantinghei SC Extralight" charset="-122"/>
                <a:hlinkClick r:id="rId2"/>
              </a:rPr>
              <a:t>https://</a:t>
            </a:r>
            <a:r>
              <a:rPr kumimoji="1" lang="en-US" altLang="zh-CN" dirty="0" err="1">
                <a:latin typeface="Lantinghei SC Extralight" charset="-122"/>
                <a:ea typeface="Lantinghei SC Extralight" charset="-122"/>
                <a:cs typeface="Lantinghei SC Extralight" charset="-122"/>
                <a:hlinkClick r:id="rId2"/>
              </a:rPr>
              <a:t>atmospherejs.com</a:t>
            </a:r>
            <a:r>
              <a:rPr kumimoji="1" lang="en-US" altLang="zh-CN" dirty="0">
                <a:latin typeface="Lantinghei SC Extralight" charset="-122"/>
                <a:ea typeface="Lantinghei SC Extralight" charset="-122"/>
                <a:cs typeface="Lantinghei SC Extralight" charset="-122"/>
                <a:hlinkClick r:id="rId2"/>
              </a:rPr>
              <a:t>/</a:t>
            </a:r>
            <a:endParaRPr kumimoji="1" lang="zh-CN" altLang="en-US" dirty="0" smtClean="0">
              <a:latin typeface="Lantinghei SC Extralight" charset="-122"/>
              <a:ea typeface="Lantinghei SC Extralight" charset="-122"/>
              <a:cs typeface="Lantinghei SC Extralight" charset="-122"/>
            </a:endParaRPr>
          </a:p>
          <a:p>
            <a:endParaRPr kumimoji="1" lang="zh-CN" altLang="en-US" dirty="0" smtClean="0">
              <a:latin typeface="Lantinghei SC Extralight" charset="-122"/>
              <a:ea typeface="Lantinghei SC Extralight" charset="-122"/>
              <a:cs typeface="Lantinghei SC Extralight" charset="-122"/>
            </a:endParaRPr>
          </a:p>
          <a:p>
            <a:pPr marL="0" indent="0">
              <a:buNone/>
            </a:pPr>
            <a:r>
              <a:rPr kumimoji="1" lang="zh-CN" altLang="en-US" sz="4000" b="1" dirty="0" smtClean="0">
                <a:solidFill>
                  <a:srgbClr val="C8595F"/>
                </a:solidFill>
                <a:latin typeface="Helvetica Neue Condensed Black" charset="0"/>
                <a:ea typeface="Helvetica Neue Condensed Black" charset="0"/>
                <a:cs typeface="Helvetica Neue Condensed Black" charset="0"/>
                <a:sym typeface="Wingdings"/>
              </a:rPr>
              <a:t></a:t>
            </a:r>
            <a:r>
              <a:rPr kumimoji="1" lang="en-US" altLang="zh-CN" sz="4000" b="1" dirty="0" smtClean="0">
                <a:solidFill>
                  <a:srgbClr val="C8595F"/>
                </a:solidFill>
                <a:latin typeface="Helvetica Neue Condensed Black" charset="0"/>
                <a:ea typeface="Helvetica Neue Condensed Black" charset="0"/>
                <a:cs typeface="Helvetica Neue Condensed Black" charset="0"/>
              </a:rPr>
              <a:t>DEMO</a:t>
            </a:r>
            <a:endParaRPr kumimoji="1" lang="zh-CN" altLang="en-US" sz="40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0255690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Template</a:t>
            </a:r>
            <a:r>
              <a:rPr kumimoji="1" lang="zh-CN" altLang="en-US" b="1" dirty="0" smtClean="0">
                <a:solidFill>
                  <a:srgbClr val="C8595F"/>
                </a:solidFill>
                <a:latin typeface="Helvetica Neue Condensed Black" charset="0"/>
                <a:ea typeface="Helvetica Neue Condensed Black" charset="0"/>
                <a:cs typeface="Helvetica Neue Condensed Black" charset="0"/>
              </a:rPr>
              <a:t> </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p:txBody>
          <a:bodyPr/>
          <a:lstStyle/>
          <a:p>
            <a:pPr marL="0" indent="0">
              <a:buNone/>
            </a:pPr>
            <a:r>
              <a:rPr kumimoji="1" lang="zh-CN" altLang="en-US" dirty="0" smtClean="0">
                <a:latin typeface="Lantinghei SC Extralight" charset="-122"/>
                <a:ea typeface="Lantinghei SC Extralight" charset="-122"/>
                <a:cs typeface="Lantinghei SC Extralight" charset="-122"/>
              </a:rPr>
              <a:t>以默认的例子讲解</a:t>
            </a:r>
            <a:r>
              <a:rPr kumimoji="1" lang="en-US" altLang="zh-CN" dirty="0" smtClean="0">
                <a:latin typeface="Lantinghei SC Extralight" charset="-122"/>
                <a:ea typeface="Lantinghei SC Extralight" charset="-122"/>
                <a:cs typeface="Lantinghei SC Extralight" charset="-122"/>
              </a:rPr>
              <a:t>Template</a:t>
            </a:r>
            <a:endParaRPr kumimoji="1" lang="zh-CN" altLang="en-US" dirty="0" smtClean="0">
              <a:latin typeface="Lantinghei SC Extralight" charset="-122"/>
              <a:ea typeface="Lantinghei SC Extralight" charset="-122"/>
              <a:cs typeface="Lantinghei SC Extralight" charset="-122"/>
            </a:endParaRPr>
          </a:p>
          <a:p>
            <a:r>
              <a:rPr kumimoji="1" lang="zh-CN" altLang="en-US" dirty="0" smtClean="0">
                <a:latin typeface="Lantinghei SC Extralight" charset="-122"/>
                <a:ea typeface="Lantinghei SC Extralight" charset="-122"/>
                <a:cs typeface="Lantinghei SC Extralight" charset="-122"/>
              </a:rPr>
              <a:t>模板的定义</a:t>
            </a:r>
          </a:p>
          <a:p>
            <a:r>
              <a:rPr kumimoji="1" lang="zh-CN" altLang="en-US" dirty="0" smtClean="0">
                <a:latin typeface="Lantinghei SC Extralight" charset="-122"/>
                <a:ea typeface="Lantinghei SC Extralight" charset="-122"/>
                <a:cs typeface="Lantinghei SC Extralight" charset="-122"/>
              </a:rPr>
              <a:t>模板的引用</a:t>
            </a:r>
          </a:p>
          <a:p>
            <a:r>
              <a:rPr kumimoji="1" lang="zh-CN" altLang="en-US" dirty="0" smtClean="0">
                <a:latin typeface="Lantinghei SC Extralight" charset="-122"/>
                <a:ea typeface="Lantinghei SC Extralight" charset="-122"/>
                <a:cs typeface="Lantinghei SC Extralight" charset="-122"/>
              </a:rPr>
              <a:t>模板参数</a:t>
            </a:r>
          </a:p>
          <a:p>
            <a:r>
              <a:rPr kumimoji="1" lang="zh-CN" altLang="en-US" dirty="0" smtClean="0">
                <a:latin typeface="Lantinghei SC Extralight" charset="-122"/>
                <a:ea typeface="Lantinghei SC Extralight" charset="-122"/>
                <a:cs typeface="Lantinghei SC Extralight" charset="-122"/>
              </a:rPr>
              <a:t>模板 </a:t>
            </a:r>
            <a:r>
              <a:rPr kumimoji="1" lang="en-US" altLang="zh-CN" dirty="0" smtClean="0">
                <a:latin typeface="Lantinghei SC Extralight" charset="-122"/>
                <a:ea typeface="Lantinghei SC Extralight" charset="-122"/>
                <a:cs typeface="Lantinghei SC Extralight" charset="-122"/>
              </a:rPr>
              <a:t>helper</a:t>
            </a:r>
            <a:endParaRPr kumimoji="1" lang="zh-CN" altLang="en-US" dirty="0">
              <a:latin typeface="Lantinghei SC Extralight" charset="-122"/>
              <a:ea typeface="Lantinghei SC Extralight" charset="-122"/>
              <a:cs typeface="Lantinghei SC Extralight" charset="-122"/>
            </a:endParaRPr>
          </a:p>
        </p:txBody>
      </p:sp>
      <p:sp>
        <p:nvSpPr>
          <p:cNvPr id="4" name="矩形 3"/>
          <p:cNvSpPr/>
          <p:nvPr/>
        </p:nvSpPr>
        <p:spPr>
          <a:xfrm>
            <a:off x="838200" y="4821382"/>
            <a:ext cx="2686396" cy="707886"/>
          </a:xfrm>
          <a:prstGeom prst="rect">
            <a:avLst/>
          </a:prstGeom>
        </p:spPr>
        <p:txBody>
          <a:bodyPr wrap="square">
            <a:spAutoFit/>
          </a:bodyPr>
          <a:lstStyle/>
          <a:p>
            <a:r>
              <a:rPr kumimoji="1" lang="zh-CN" altLang="en-US" sz="4000" b="1" dirty="0">
                <a:solidFill>
                  <a:srgbClr val="C8595F"/>
                </a:solidFill>
                <a:latin typeface="Helvetica Neue Condensed Black" charset="0"/>
                <a:ea typeface="Helvetica Neue Condensed Black" charset="0"/>
                <a:cs typeface="Helvetica Neue Condensed Black" charset="0"/>
                <a:sym typeface="Wingdings"/>
              </a:rPr>
              <a:t></a:t>
            </a:r>
            <a:r>
              <a:rPr kumimoji="1" lang="en-US" altLang="zh-CN" sz="4000" b="1" dirty="0">
                <a:solidFill>
                  <a:srgbClr val="C8595F"/>
                </a:solidFill>
                <a:latin typeface="Helvetica Neue Condensed Black" charset="0"/>
                <a:ea typeface="Helvetica Neue Condensed Black" charset="0"/>
                <a:cs typeface="Helvetica Neue Condensed Black" charset="0"/>
              </a:rPr>
              <a:t>DEMO</a:t>
            </a:r>
            <a:endParaRPr kumimoji="1" lang="zh-CN" altLang="en-US" sz="4000"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663818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latin typeface="Lantinghei SC Extralight" charset="-122"/>
                <a:ea typeface="Lantinghei SC Extralight" charset="-122"/>
                <a:cs typeface="Lantinghei SC Extralight" charset="-122"/>
              </a:rPr>
              <a:t>没有固定的结构形式</a:t>
            </a:r>
          </a:p>
          <a:p>
            <a:r>
              <a:rPr kumimoji="1" lang="zh-CN" altLang="en-US" dirty="0" smtClean="0">
                <a:latin typeface="Lantinghei SC Extralight" charset="-122"/>
                <a:ea typeface="Lantinghei SC Extralight" charset="-122"/>
                <a:cs typeface="Lantinghei SC Extralight" charset="-122"/>
              </a:rPr>
              <a:t>相比而言</a:t>
            </a:r>
            <a:r>
              <a:rPr kumimoji="1" lang="en-US" altLang="zh-CN" dirty="0" smtClean="0">
                <a:latin typeface="Lantinghei SC Extralight" charset="-122"/>
                <a:ea typeface="Lantinghei SC Extralight" charset="-122"/>
                <a:cs typeface="Lantinghei SC Extralight" charset="-122"/>
              </a:rPr>
              <a:t>rails</a:t>
            </a:r>
            <a:r>
              <a:rPr kumimoji="1" lang="zh-CN" altLang="en-US" dirty="0" smtClean="0">
                <a:latin typeface="Lantinghei SC Extralight" charset="-122"/>
                <a:ea typeface="Lantinghei SC Extralight" charset="-122"/>
                <a:cs typeface="Lantinghei SC Extralight" charset="-122"/>
              </a:rPr>
              <a:t>则有着固定的结构形式</a:t>
            </a:r>
          </a:p>
          <a:p>
            <a:r>
              <a:rPr kumimoji="1" lang="zh-CN" altLang="en-US" dirty="0" smtClean="0">
                <a:latin typeface="Lantinghei SC Extralight" charset="-122"/>
                <a:ea typeface="Lantinghei SC Extralight" charset="-122"/>
                <a:cs typeface="Lantinghei SC Extralight" charset="-122"/>
              </a:rPr>
              <a:t>特殊目录有特殊定义</a:t>
            </a:r>
          </a:p>
          <a:p>
            <a:pPr lvl="1"/>
            <a:r>
              <a:rPr kumimoji="1" lang="en-US" altLang="zh-CN" dirty="0" smtClean="0">
                <a:latin typeface="Lantinghei SC Extralight" charset="-122"/>
                <a:ea typeface="Lantinghei SC Extralight" charset="-122"/>
                <a:cs typeface="Lantinghei SC Extralight" charset="-122"/>
              </a:rPr>
              <a:t>client</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server</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packages</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imports</a:t>
            </a:r>
            <a:endParaRPr kumimoji="1" lang="zh-CN" altLang="en-US"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Lib(</a:t>
            </a:r>
            <a:r>
              <a:rPr kumimoji="1" lang="zh-CN" altLang="en-US" dirty="0" smtClean="0">
                <a:latin typeface="Lantinghei SC Extralight" charset="-122"/>
                <a:ea typeface="Lantinghei SC Extralight" charset="-122"/>
                <a:cs typeface="Lantinghei SC Extralight" charset="-122"/>
              </a:rPr>
              <a:t>比较常用但是没有具体含义</a:t>
            </a:r>
            <a:r>
              <a:rPr kumimoji="1" lang="en-US" altLang="zh-CN" dirty="0" smtClean="0">
                <a:latin typeface="Lantinghei SC Extralight" charset="-122"/>
                <a:ea typeface="Lantinghei SC Extralight" charset="-122"/>
                <a:cs typeface="Lantinghei SC Extralight" charset="-122"/>
              </a:rPr>
              <a:t>)</a:t>
            </a:r>
            <a:endParaRPr kumimoji="1" lang="zh-CN" altLang="en-US" dirty="0" smtClean="0">
              <a:latin typeface="Lantinghei SC Extralight" charset="-122"/>
              <a:ea typeface="Lantinghei SC Extralight" charset="-122"/>
              <a:cs typeface="Lantinghei SC Extralight" charset="-122"/>
            </a:endParaRPr>
          </a:p>
          <a:p>
            <a:pPr lvl="1"/>
            <a:endParaRPr kumimoji="1" lang="zh-CN" altLang="en-US" dirty="0">
              <a:latin typeface="Lantinghei SC Extralight" charset="-122"/>
              <a:ea typeface="Lantinghei SC Extralight" charset="-122"/>
              <a:cs typeface="Lantinghei SC Extralight" charset="-122"/>
            </a:endParaRPr>
          </a:p>
        </p:txBody>
      </p:sp>
      <p:sp>
        <p:nvSpPr>
          <p:cNvPr id="4" name="矩形 3"/>
          <p:cNvSpPr/>
          <p:nvPr/>
        </p:nvSpPr>
        <p:spPr>
          <a:xfrm>
            <a:off x="838200" y="5604014"/>
            <a:ext cx="2686396" cy="707886"/>
          </a:xfrm>
          <a:prstGeom prst="rect">
            <a:avLst/>
          </a:prstGeom>
        </p:spPr>
        <p:txBody>
          <a:bodyPr wrap="square">
            <a:spAutoFit/>
          </a:bodyPr>
          <a:lstStyle/>
          <a:p>
            <a:r>
              <a:rPr kumimoji="1" lang="zh-CN" altLang="en-US" sz="4000" b="1" dirty="0">
                <a:solidFill>
                  <a:srgbClr val="C8595F"/>
                </a:solidFill>
                <a:latin typeface="Helvetica Neue Condensed Black" charset="0"/>
                <a:ea typeface="Helvetica Neue Condensed Black" charset="0"/>
                <a:cs typeface="Helvetica Neue Condensed Black" charset="0"/>
                <a:sym typeface="Wingdings"/>
              </a:rPr>
              <a:t></a:t>
            </a:r>
            <a:r>
              <a:rPr kumimoji="1" lang="en-US" altLang="zh-CN" sz="4000" b="1" dirty="0">
                <a:solidFill>
                  <a:srgbClr val="C8595F"/>
                </a:solidFill>
                <a:latin typeface="Helvetica Neue Condensed Black" charset="0"/>
                <a:ea typeface="Helvetica Neue Condensed Black" charset="0"/>
                <a:cs typeface="Helvetica Neue Condensed Black" charset="0"/>
              </a:rPr>
              <a:t>DEMO</a:t>
            </a:r>
            <a:endParaRPr kumimoji="1" lang="zh-CN" altLang="en-US" sz="4000" b="1" dirty="0">
              <a:solidFill>
                <a:srgbClr val="C8595F"/>
              </a:solidFill>
              <a:latin typeface="Helvetica Neue Condensed Black" charset="0"/>
              <a:ea typeface="Helvetica Neue Condensed Black" charset="0"/>
              <a:cs typeface="Helvetica Neue Condensed Black" charset="0"/>
            </a:endParaRPr>
          </a:p>
        </p:txBody>
      </p:sp>
      <p:sp>
        <p:nvSpPr>
          <p:cNvPr id="6" name="标题 1"/>
          <p:cNvSpPr>
            <a:spLocks noGrp="1"/>
          </p:cNvSpPr>
          <p:nvPr>
            <p:ph type="title"/>
          </p:nvPr>
        </p:nvSpPr>
        <p:spPr>
          <a:xfrm>
            <a:off x="838200" y="365125"/>
            <a:ext cx="10515600" cy="1325563"/>
          </a:xfrm>
        </p:spPr>
        <p:txBody>
          <a:body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Project Structure</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77111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0195" y="2409568"/>
            <a:ext cx="2607275" cy="2063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   </a:t>
            </a:r>
            <a:endParaRPr kumimoji="1" lang="zh-CN" altLang="en-US" dirty="0"/>
          </a:p>
        </p:txBody>
      </p:sp>
      <p:sp>
        <p:nvSpPr>
          <p:cNvPr id="2" name="标题 1"/>
          <p:cNvSpPr>
            <a:spLocks noGrp="1"/>
          </p:cNvSpPr>
          <p:nvPr>
            <p:ph type="title"/>
          </p:nvPr>
        </p:nvSpPr>
        <p:spPr/>
        <p:txBody>
          <a:bodyPr/>
          <a:lstStyle/>
          <a:p>
            <a:r>
              <a:rPr kumimoji="1" lang="en-US" altLang="zh-CN" b="1" dirty="0" smtClean="0">
                <a:latin typeface="Lantinghei SC Demibold" charset="-122"/>
                <a:ea typeface="Lantinghei SC Demibold" charset="-122"/>
                <a:cs typeface="Lantinghei SC Demibold" charset="-122"/>
              </a:rPr>
              <a:t>2010</a:t>
            </a:r>
            <a:r>
              <a:rPr kumimoji="1" lang="zh-CN" altLang="en-US" b="1" dirty="0" smtClean="0">
                <a:latin typeface="Lantinghei SC Demibold" charset="-122"/>
                <a:ea typeface="Lantinghei SC Demibold" charset="-122"/>
                <a:cs typeface="Lantinghei SC Demibold" charset="-122"/>
              </a:rPr>
              <a:t>年以后 移动</a:t>
            </a:r>
            <a:r>
              <a:rPr kumimoji="1" lang="en-US" altLang="zh-CN" b="1" dirty="0" smtClean="0">
                <a:latin typeface="Lantinghei SC Demibold" charset="-122"/>
                <a:ea typeface="Lantinghei SC Demibold" charset="-122"/>
                <a:cs typeface="Lantinghei SC Demibold" charset="-122"/>
              </a:rPr>
              <a:t>mobile</a:t>
            </a:r>
            <a:endParaRPr kumimoji="1" lang="zh-CN" altLang="en-US" b="1" dirty="0">
              <a:latin typeface="Lantinghei SC Demibold" charset="-122"/>
              <a:ea typeface="Lantinghei SC Demibold" charset="-122"/>
              <a:cs typeface="Lantinghei SC Demibold" charset="-122"/>
            </a:endParaRPr>
          </a:p>
        </p:txBody>
      </p:sp>
      <p:sp>
        <p:nvSpPr>
          <p:cNvPr id="4" name="罐形 3"/>
          <p:cNvSpPr/>
          <p:nvPr/>
        </p:nvSpPr>
        <p:spPr>
          <a:xfrm>
            <a:off x="838200" y="2965622"/>
            <a:ext cx="1112108" cy="889686"/>
          </a:xfrm>
          <a:prstGeom prst="can">
            <a:avLst/>
          </a:prstGeom>
          <a:solidFill>
            <a:srgbClr val="C859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DB</a:t>
            </a:r>
            <a:endParaRPr kumimoji="1" lang="zh-CN" altLang="en-US" dirty="0"/>
          </a:p>
        </p:txBody>
      </p:sp>
      <p:sp>
        <p:nvSpPr>
          <p:cNvPr id="7" name="文本框 6"/>
          <p:cNvSpPr txBox="1"/>
          <p:nvPr/>
        </p:nvSpPr>
        <p:spPr>
          <a:xfrm>
            <a:off x="2020333" y="3118191"/>
            <a:ext cx="1235595" cy="646331"/>
          </a:xfrm>
          <a:prstGeom prst="rect">
            <a:avLst/>
          </a:prstGeom>
          <a:noFill/>
        </p:spPr>
        <p:txBody>
          <a:bodyPr wrap="none" rtlCol="0">
            <a:spAutoFit/>
          </a:bodyPr>
          <a:lstStyle/>
          <a:p>
            <a:r>
              <a:rPr kumimoji="1" lang="en-US" altLang="zh-CN" b="1" dirty="0" smtClean="0">
                <a:latin typeface="Helvetica Neue Condensed" charset="0"/>
                <a:ea typeface="Helvetica Neue Condensed" charset="0"/>
                <a:cs typeface="Helvetica Neue Condensed" charset="0"/>
              </a:rPr>
              <a:t>Server</a:t>
            </a:r>
            <a:r>
              <a:rPr kumimoji="1" lang="zh-CN" altLang="en-US" b="1" dirty="0" smtClean="0">
                <a:latin typeface="Helvetica Neue Condensed" charset="0"/>
                <a:ea typeface="Helvetica Neue Condensed" charset="0"/>
                <a:cs typeface="Helvetica Neue Condensed" charset="0"/>
              </a:rPr>
              <a:t> </a:t>
            </a:r>
            <a:r>
              <a:rPr kumimoji="1" lang="en-US" altLang="zh-CN" b="1" dirty="0" smtClean="0">
                <a:latin typeface="Helvetica Neue Condensed" charset="0"/>
                <a:ea typeface="Helvetica Neue Condensed" charset="0"/>
                <a:cs typeface="Helvetica Neue Condensed" charset="0"/>
              </a:rPr>
              <a:t>Side</a:t>
            </a:r>
            <a:endParaRPr kumimoji="1" lang="zh-CN" altLang="en-US" b="1" dirty="0" smtClean="0">
              <a:latin typeface="Helvetica Neue Condensed" charset="0"/>
              <a:ea typeface="Helvetica Neue Condensed" charset="0"/>
              <a:cs typeface="Helvetica Neue Condensed" charset="0"/>
            </a:endParaRPr>
          </a:p>
          <a:p>
            <a:r>
              <a:rPr kumimoji="1" lang="en-US" altLang="zh-CN" b="1" dirty="0" smtClean="0">
                <a:latin typeface="Helvetica Neue Condensed" charset="0"/>
                <a:ea typeface="Helvetica Neue Condensed" charset="0"/>
                <a:cs typeface="Helvetica Neue Condensed" charset="0"/>
              </a:rPr>
              <a:t>Computing</a:t>
            </a:r>
            <a:endParaRPr kumimoji="1" lang="zh-CN" altLang="en-US" b="1" dirty="0">
              <a:latin typeface="Helvetica Neue Condensed" charset="0"/>
              <a:ea typeface="Helvetica Neue Condensed" charset="0"/>
              <a:cs typeface="Helvetica Neue Condensed" charset="0"/>
            </a:endParaRPr>
          </a:p>
        </p:txBody>
      </p:sp>
      <p:sp>
        <p:nvSpPr>
          <p:cNvPr id="8" name="笑脸 7"/>
          <p:cNvSpPr/>
          <p:nvPr/>
        </p:nvSpPr>
        <p:spPr>
          <a:xfrm>
            <a:off x="10219036" y="3095710"/>
            <a:ext cx="691979" cy="629509"/>
          </a:xfrm>
          <a:prstGeom prst="smileyFace">
            <a:avLst/>
          </a:prstGeom>
          <a:solidFill>
            <a:srgbClr val="CD64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p:cNvCxnSpPr>
            <a:stCxn id="6" idx="3"/>
            <a:endCxn id="8" idx="2"/>
          </p:cNvCxnSpPr>
          <p:nvPr/>
        </p:nvCxnSpPr>
        <p:spPr>
          <a:xfrm flipV="1">
            <a:off x="3237470" y="3410465"/>
            <a:ext cx="6981566" cy="30892"/>
          </a:xfrm>
          <a:prstGeom prst="straightConnector1">
            <a:avLst/>
          </a:prstGeom>
          <a:ln w="50800">
            <a:solidFill>
              <a:srgbClr val="C5324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82173" y="3855308"/>
            <a:ext cx="133882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用户：手机</a:t>
            </a:r>
            <a:endParaRPr kumimoji="1" lang="zh-CN" altLang="en-US" b="1" dirty="0">
              <a:latin typeface="Lantinghei SC Demibold" charset="-122"/>
              <a:ea typeface="Lantinghei SC Demibold" charset="-122"/>
              <a:cs typeface="Lantinghei SC Demibold" charset="-122"/>
            </a:endParaRPr>
          </a:p>
        </p:txBody>
      </p:sp>
      <p:sp>
        <p:nvSpPr>
          <p:cNvPr id="12" name="文本框 11"/>
          <p:cNvSpPr txBox="1"/>
          <p:nvPr/>
        </p:nvSpPr>
        <p:spPr>
          <a:xfrm>
            <a:off x="5219550" y="2856467"/>
            <a:ext cx="352692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传输协议：</a:t>
            </a:r>
            <a:r>
              <a:rPr kumimoji="1" lang="en-US" altLang="zh-CN" b="1" dirty="0" err="1" smtClean="0">
                <a:latin typeface="Lantinghei SC Demibold" charset="-122"/>
                <a:ea typeface="Lantinghei SC Demibold" charset="-122"/>
                <a:cs typeface="Lantinghei SC Demibold" charset="-122"/>
              </a:rPr>
              <a:t>WebSocket</a:t>
            </a:r>
            <a:r>
              <a:rPr kumimoji="1" lang="en-US" altLang="zh-CN" b="1" dirty="0" smtClean="0">
                <a:latin typeface="Lantinghei SC Demibold" charset="-122"/>
                <a:ea typeface="Lantinghei SC Demibold" charset="-122"/>
                <a:cs typeface="Lantinghei SC Demibold" charset="-122"/>
              </a:rPr>
              <a:t>/HTTP</a:t>
            </a:r>
            <a:endParaRPr kumimoji="1" lang="zh-CN" altLang="en-US" b="1" dirty="0">
              <a:latin typeface="Lantinghei SC Demibold" charset="-122"/>
              <a:ea typeface="Lantinghei SC Demibold" charset="-122"/>
              <a:cs typeface="Lantinghei SC Demibold" charset="-122"/>
            </a:endParaRPr>
          </a:p>
        </p:txBody>
      </p:sp>
      <p:sp>
        <p:nvSpPr>
          <p:cNvPr id="13" name="文本框 12"/>
          <p:cNvSpPr txBox="1"/>
          <p:nvPr/>
        </p:nvSpPr>
        <p:spPr>
          <a:xfrm>
            <a:off x="1165478" y="3979561"/>
            <a:ext cx="1338828"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云计算中心</a:t>
            </a:r>
            <a:endParaRPr kumimoji="1" lang="zh-CN" altLang="en-US" b="1" dirty="0">
              <a:latin typeface="Lantinghei SC Demibold" charset="-122"/>
              <a:ea typeface="Lantinghei SC Demibold" charset="-122"/>
              <a:cs typeface="Lantinghei SC Demibold" charset="-122"/>
            </a:endParaRPr>
          </a:p>
        </p:txBody>
      </p:sp>
      <p:sp>
        <p:nvSpPr>
          <p:cNvPr id="14" name="文本框 13"/>
          <p:cNvSpPr txBox="1"/>
          <p:nvPr/>
        </p:nvSpPr>
        <p:spPr>
          <a:xfrm>
            <a:off x="5219550" y="3626023"/>
            <a:ext cx="2565126"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传输内容：</a:t>
            </a:r>
            <a:r>
              <a:rPr kumimoji="1" lang="en-US" altLang="zh-CN" b="1" dirty="0" smtClean="0">
                <a:latin typeface="Lantinghei SC Demibold" charset="-122"/>
                <a:ea typeface="Lantinghei SC Demibold" charset="-122"/>
                <a:cs typeface="Lantinghei SC Demibold" charset="-122"/>
              </a:rPr>
              <a:t>Pure</a:t>
            </a:r>
            <a:r>
              <a:rPr kumimoji="1" lang="zh-CN" altLang="en-US" b="1" dirty="0" smtClean="0">
                <a:latin typeface="Lantinghei SC Demibold" charset="-122"/>
                <a:ea typeface="Lantinghei SC Demibold" charset="-122"/>
                <a:cs typeface="Lantinghei SC Demibold" charset="-122"/>
              </a:rPr>
              <a:t> </a:t>
            </a:r>
            <a:r>
              <a:rPr kumimoji="1" lang="en-US" altLang="zh-CN" b="1" dirty="0" smtClean="0">
                <a:latin typeface="Lantinghei SC Demibold" charset="-122"/>
                <a:ea typeface="Lantinghei SC Demibold" charset="-122"/>
                <a:cs typeface="Lantinghei SC Demibold" charset="-122"/>
              </a:rPr>
              <a:t>Data</a:t>
            </a:r>
            <a:endParaRPr kumimoji="1" lang="zh-CN" altLang="en-US" b="1" dirty="0">
              <a:latin typeface="Lantinghei SC Demibold" charset="-122"/>
              <a:ea typeface="Lantinghei SC Demibold" charset="-122"/>
              <a:cs typeface="Lantinghei SC Demibold" charset="-122"/>
            </a:endParaRPr>
          </a:p>
        </p:txBody>
      </p:sp>
      <p:sp>
        <p:nvSpPr>
          <p:cNvPr id="16" name="文本框 15"/>
          <p:cNvSpPr txBox="1"/>
          <p:nvPr/>
        </p:nvSpPr>
        <p:spPr>
          <a:xfrm>
            <a:off x="9947227" y="4315425"/>
            <a:ext cx="1180131" cy="646331"/>
          </a:xfrm>
          <a:prstGeom prst="rect">
            <a:avLst/>
          </a:prstGeom>
          <a:noFill/>
        </p:spPr>
        <p:txBody>
          <a:bodyPr wrap="none" rtlCol="0">
            <a:spAutoFit/>
          </a:bodyPr>
          <a:lstStyle/>
          <a:p>
            <a:r>
              <a:rPr kumimoji="1" lang="en-US" altLang="zh-CN" b="1" dirty="0" smtClean="0">
                <a:latin typeface="Helvetica Neue Condensed" charset="0"/>
                <a:ea typeface="Helvetica Neue Condensed" charset="0"/>
                <a:cs typeface="Helvetica Neue Condensed" charset="0"/>
              </a:rPr>
              <a:t>Client</a:t>
            </a:r>
            <a:r>
              <a:rPr kumimoji="1" lang="zh-CN" altLang="en-US" b="1" dirty="0" smtClean="0">
                <a:latin typeface="Helvetica Neue Condensed" charset="0"/>
                <a:ea typeface="Helvetica Neue Condensed" charset="0"/>
                <a:cs typeface="Helvetica Neue Condensed" charset="0"/>
              </a:rPr>
              <a:t> </a:t>
            </a:r>
            <a:r>
              <a:rPr kumimoji="1" lang="en-US" altLang="zh-CN" b="1" dirty="0" smtClean="0">
                <a:latin typeface="Helvetica Neue Condensed" charset="0"/>
                <a:ea typeface="Helvetica Neue Condensed" charset="0"/>
                <a:cs typeface="Helvetica Neue Condensed" charset="0"/>
              </a:rPr>
              <a:t>Side</a:t>
            </a:r>
            <a:endParaRPr kumimoji="1" lang="zh-CN" altLang="en-US" b="1" dirty="0" smtClean="0">
              <a:latin typeface="Helvetica Neue Condensed" charset="0"/>
              <a:ea typeface="Helvetica Neue Condensed" charset="0"/>
              <a:cs typeface="Helvetica Neue Condensed" charset="0"/>
            </a:endParaRPr>
          </a:p>
          <a:p>
            <a:r>
              <a:rPr kumimoji="1" lang="en-US" altLang="zh-CN" b="1" dirty="0" smtClean="0">
                <a:latin typeface="Helvetica Neue Condensed" charset="0"/>
                <a:ea typeface="Helvetica Neue Condensed" charset="0"/>
                <a:cs typeface="Helvetica Neue Condensed" charset="0"/>
              </a:rPr>
              <a:t>Computing</a:t>
            </a:r>
            <a:endParaRPr kumimoji="1" lang="zh-CN" altLang="en-US" b="1" dirty="0">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6837339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Route and Layout</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
        <p:nvSpPr>
          <p:cNvPr id="3" name="内容占位符 2"/>
          <p:cNvSpPr>
            <a:spLocks noGrp="1"/>
          </p:cNvSpPr>
          <p:nvPr>
            <p:ph idx="1"/>
          </p:nvPr>
        </p:nvSpPr>
        <p:spPr/>
        <p:txBody>
          <a:bodyPr/>
          <a:lstStyle/>
          <a:p>
            <a:r>
              <a:rPr kumimoji="1" lang="en-US" altLang="zh-CN" dirty="0" smtClean="0">
                <a:latin typeface="Lantinghei SC Extralight" charset="-122"/>
                <a:ea typeface="Lantinghei SC Extralight" charset="-122"/>
                <a:cs typeface="Lantinghei SC Extralight" charset="-122"/>
              </a:rPr>
              <a:t>Packages</a:t>
            </a:r>
          </a:p>
          <a:p>
            <a:pPr lvl="1"/>
            <a:r>
              <a:rPr kumimoji="1" lang="en-US" altLang="zh-CN" dirty="0" err="1" smtClean="0">
                <a:latin typeface="Lantinghei SC Extralight" charset="-122"/>
                <a:ea typeface="Lantinghei SC Extralight" charset="-122"/>
                <a:cs typeface="Lantinghei SC Extralight" charset="-122"/>
              </a:rPr>
              <a:t>kadira:blaze-layout</a:t>
            </a:r>
            <a:endParaRPr kumimoji="1" lang="en-US" altLang="zh-CN" dirty="0" smtClean="0">
              <a:latin typeface="Lantinghei SC Extralight" charset="-122"/>
              <a:ea typeface="Lantinghei SC Extralight" charset="-122"/>
              <a:cs typeface="Lantinghei SC Extralight" charset="-122"/>
            </a:endParaRPr>
          </a:p>
          <a:p>
            <a:pPr lvl="1"/>
            <a:r>
              <a:rPr kumimoji="1" lang="en-US" altLang="zh-CN" dirty="0" err="1" smtClean="0">
                <a:latin typeface="Lantinghei SC Extralight" charset="-122"/>
                <a:ea typeface="Lantinghei SC Extralight" charset="-122"/>
                <a:cs typeface="Lantinghei SC Extralight" charset="-122"/>
              </a:rPr>
              <a:t>kadira:flow-router</a:t>
            </a:r>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85010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dirty="0" smtClean="0">
                <a:latin typeface="Lantinghei SC Extralight" charset="-122"/>
                <a:ea typeface="Lantinghei SC Extralight" charset="-122"/>
                <a:cs typeface="Lantinghei SC Extralight" charset="-122"/>
              </a:rPr>
              <a:t>Packages</a:t>
            </a:r>
          </a:p>
          <a:p>
            <a:pPr lvl="1"/>
            <a:r>
              <a:rPr kumimoji="1" lang="en-US" altLang="zh-CN" dirty="0" smtClean="0">
                <a:latin typeface="Lantinghei SC Extralight" charset="-122"/>
                <a:ea typeface="Lantinghei SC Extralight" charset="-122"/>
                <a:cs typeface="Lantinghei SC Extralight" charset="-122"/>
              </a:rPr>
              <a:t>accounts-</a:t>
            </a:r>
            <a:r>
              <a:rPr kumimoji="1" lang="en-US" altLang="zh-CN" dirty="0" err="1" smtClean="0">
                <a:latin typeface="Lantinghei SC Extralight" charset="-122"/>
                <a:ea typeface="Lantinghei SC Extralight" charset="-122"/>
                <a:cs typeface="Lantinghei SC Extralight" charset="-122"/>
              </a:rPr>
              <a:t>ui</a:t>
            </a:r>
            <a:endParaRPr kumimoji="1" lang="en-US" altLang="zh-CN"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accounts-password</a:t>
            </a:r>
            <a:endParaRPr kumimoji="1" lang="zh-CN" altLang="en-US" dirty="0">
              <a:latin typeface="Lantinghei SC Extralight" charset="-122"/>
              <a:ea typeface="Lantinghei SC Extralight" charset="-122"/>
              <a:cs typeface="Lantinghei SC Extralight" charset="-122"/>
            </a:endParaRPr>
          </a:p>
        </p:txBody>
      </p:sp>
      <p:sp>
        <p:nvSpPr>
          <p:cNvPr id="5"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solidFill>
                  <a:srgbClr val="C8595F"/>
                </a:solidFill>
                <a:latin typeface="Helvetica Neue Condensed Black" charset="0"/>
                <a:ea typeface="Helvetica Neue Condensed Black" charset="0"/>
                <a:cs typeface="Helvetica Neue Condensed Black" charset="0"/>
              </a:rPr>
              <a:t>Accounts System</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208436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en-US" altLang="zh-CN" dirty="0" smtClean="0">
                <a:latin typeface="Lantinghei SC Extralight" charset="-122"/>
                <a:ea typeface="Lantinghei SC Extralight" charset="-122"/>
                <a:cs typeface="Lantinghei SC Extralight" charset="-122"/>
              </a:rPr>
              <a:t>Packages</a:t>
            </a:r>
          </a:p>
          <a:p>
            <a:pPr lvl="1"/>
            <a:r>
              <a:rPr kumimoji="1" lang="en-US" altLang="zh-CN" dirty="0" err="1" smtClean="0">
                <a:latin typeface="Lantinghei SC Extralight" charset="-122"/>
                <a:ea typeface="Lantinghei SC Extralight" charset="-122"/>
                <a:cs typeface="Lantinghei SC Extralight" charset="-122"/>
              </a:rPr>
              <a:t>stolinski:stylus-multi</a:t>
            </a:r>
            <a:endParaRPr kumimoji="1" lang="en-US" altLang="zh-CN" dirty="0" smtClean="0">
              <a:latin typeface="Lantinghei SC Extralight" charset="-122"/>
              <a:ea typeface="Lantinghei SC Extralight" charset="-122"/>
              <a:cs typeface="Lantinghei SC Extralight" charset="-122"/>
            </a:endParaRPr>
          </a:p>
          <a:p>
            <a:pPr lvl="1"/>
            <a:r>
              <a:rPr kumimoji="1" lang="en-US" altLang="zh-CN" dirty="0" smtClean="0">
                <a:latin typeface="Lantinghei SC Extralight" charset="-122"/>
                <a:ea typeface="Lantinghei SC Extralight" charset="-122"/>
                <a:cs typeface="Lantinghei SC Extralight" charset="-122"/>
              </a:rPr>
              <a:t>matb33:bootstrap-glyphicons</a:t>
            </a:r>
            <a:endParaRPr kumimoji="1" lang="zh-CN" altLang="en-US" dirty="0">
              <a:latin typeface="Lantinghei SC Extralight" charset="-122"/>
              <a:ea typeface="Lantinghei SC Extralight" charset="-122"/>
              <a:cs typeface="Lantinghei SC Extralight" charset="-122"/>
            </a:endParaRPr>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Styles &amp; Navigation</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834296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Data Modeling I :  Collection &amp; Schema</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363326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solidFill>
                  <a:srgbClr val="C8595F"/>
                </a:solidFill>
                <a:latin typeface="Helvetica Neue Condensed Black" charset="0"/>
                <a:ea typeface="Helvetica Neue Condensed Black" charset="0"/>
                <a:cs typeface="Helvetica Neue Condensed Black" charset="0"/>
              </a:rPr>
              <a:t> </a:t>
            </a:r>
            <a:r>
              <a:rPr kumimoji="1" lang="en-US" altLang="zh-CN" b="1" dirty="0" err="1">
                <a:solidFill>
                  <a:srgbClr val="C8595F"/>
                </a:solidFill>
                <a:latin typeface="Helvetica Neue Condensed Black" charset="0"/>
                <a:ea typeface="Helvetica Neue Condensed Black" charset="0"/>
                <a:cs typeface="Helvetica Neue Condensed Black" charset="0"/>
              </a:rPr>
              <a:t>Autoform</a:t>
            </a:r>
            <a:r>
              <a:rPr kumimoji="1" lang="en-US" altLang="zh-CN" b="1" dirty="0">
                <a:solidFill>
                  <a:srgbClr val="C8595F"/>
                </a:solidFill>
                <a:latin typeface="Helvetica Neue Condensed Black" charset="0"/>
                <a:ea typeface="Helvetica Neue Condensed Black" charset="0"/>
                <a:cs typeface="Helvetica Neue Condensed Black" charset="0"/>
              </a:rPr>
              <a:t> I: Insert with </a:t>
            </a:r>
            <a:r>
              <a:rPr kumimoji="1" lang="en-US" altLang="zh-CN" b="1" dirty="0" err="1">
                <a:solidFill>
                  <a:srgbClr val="C8595F"/>
                </a:solidFill>
                <a:latin typeface="Helvetica Neue Condensed Black" charset="0"/>
                <a:ea typeface="Helvetica Neue Condensed Black" charset="0"/>
                <a:cs typeface="Helvetica Neue Condensed Black" charset="0"/>
              </a:rPr>
              <a:t>quickForm</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965804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发布订阅是</a:t>
            </a:r>
            <a:r>
              <a:rPr kumimoji="1" lang="en-US" altLang="zh-CN" dirty="0" smtClean="0"/>
              <a:t>Meteor</a:t>
            </a:r>
            <a:r>
              <a:rPr kumimoji="1" lang="zh-CN" altLang="en-US" dirty="0" smtClean="0"/>
              <a:t>最重要的概念</a:t>
            </a:r>
          </a:p>
          <a:p>
            <a:r>
              <a:rPr kumimoji="1" lang="zh-CN" altLang="en-US" dirty="0" smtClean="0"/>
              <a:t>传统的方式  </a:t>
            </a:r>
            <a:r>
              <a:rPr kumimoji="1" lang="en-US" altLang="zh-CN" dirty="0" smtClean="0"/>
              <a:t>Request/Respond</a:t>
            </a:r>
            <a:endParaRPr kumimoji="1" lang="zh-CN" altLang="en-US" dirty="0" smtClean="0"/>
          </a:p>
          <a:p>
            <a:r>
              <a:rPr kumimoji="1" lang="en-US" altLang="zh-CN" dirty="0" smtClean="0"/>
              <a:t>Meteor</a:t>
            </a:r>
            <a:r>
              <a:rPr kumimoji="1" lang="zh-CN" altLang="en-US" dirty="0" smtClean="0"/>
              <a:t>方式  </a:t>
            </a:r>
            <a:r>
              <a:rPr kumimoji="1" lang="en-US" altLang="zh-CN" dirty="0" smtClean="0"/>
              <a:t>Pub/Sub</a:t>
            </a:r>
            <a:endParaRPr kumimoji="1" lang="zh-CN" altLang="en-US" dirty="0" smtClean="0"/>
          </a:p>
          <a:p>
            <a:r>
              <a:rPr kumimoji="1" lang="zh-CN" altLang="en-US" dirty="0" smtClean="0"/>
              <a:t>数据库无处不在</a:t>
            </a:r>
          </a:p>
          <a:p>
            <a:r>
              <a:rPr kumimoji="1" lang="en-US" altLang="zh-CN" dirty="0" smtClean="0"/>
              <a:t>Data</a:t>
            </a:r>
            <a:r>
              <a:rPr kumimoji="1" lang="zh-CN" altLang="en-US" dirty="0" smtClean="0"/>
              <a:t> </a:t>
            </a:r>
            <a:r>
              <a:rPr kumimoji="1" lang="en-US" altLang="zh-CN" dirty="0" smtClean="0"/>
              <a:t>on</a:t>
            </a:r>
            <a:r>
              <a:rPr kumimoji="1" lang="zh-CN" altLang="en-US" dirty="0" smtClean="0"/>
              <a:t> </a:t>
            </a:r>
            <a:r>
              <a:rPr kumimoji="1" lang="en-US" altLang="zh-CN" dirty="0" smtClean="0"/>
              <a:t>wire</a:t>
            </a:r>
            <a:endParaRPr kumimoji="1" lang="zh-CN" altLang="en-US" dirty="0" smtClean="0"/>
          </a:p>
          <a:p>
            <a:r>
              <a:rPr kumimoji="1" lang="en-US" altLang="zh-CN" dirty="0" smtClean="0"/>
              <a:t>Latency</a:t>
            </a:r>
            <a:r>
              <a:rPr kumimoji="1" lang="zh-CN" altLang="en-US" dirty="0" smtClean="0"/>
              <a:t> </a:t>
            </a:r>
            <a:r>
              <a:rPr kumimoji="1" lang="en-US" altLang="zh-CN" dirty="0" smtClean="0"/>
              <a:t>compensation</a:t>
            </a:r>
            <a:endParaRPr kumimoji="1" lang="zh-CN" altLang="en-US" dirty="0" smtClean="0"/>
          </a:p>
        </p:txBody>
      </p:sp>
      <p:pic>
        <p:nvPicPr>
          <p:cNvPr id="4" name="图片 3"/>
          <p:cNvPicPr>
            <a:picLocks noChangeAspect="1"/>
          </p:cNvPicPr>
          <p:nvPr/>
        </p:nvPicPr>
        <p:blipFill>
          <a:blip r:embed="rId2"/>
          <a:stretch>
            <a:fillRect/>
          </a:stretch>
        </p:blipFill>
        <p:spPr>
          <a:xfrm>
            <a:off x="6879102" y="1446737"/>
            <a:ext cx="4723618" cy="5347493"/>
          </a:xfrm>
          <a:prstGeom prst="rect">
            <a:avLst/>
          </a:prstGeom>
        </p:spPr>
      </p:pic>
      <p:sp>
        <p:nvSpPr>
          <p:cNvPr id="6"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Pub/Sub I : Basic</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3894838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#each in </a:t>
            </a:r>
            <a:r>
              <a:rPr kumimoji="1" lang="en-US" altLang="zh-CN" b="1" dirty="0">
                <a:solidFill>
                  <a:srgbClr val="C8595F"/>
                </a:solidFill>
                <a:latin typeface="Helvetica Neue Condensed Black" charset="0"/>
                <a:ea typeface="Helvetica Neue Condensed Black" charset="0"/>
                <a:cs typeface="Helvetica Neue Condensed Black" charset="0"/>
              </a:rPr>
              <a:t>Template</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939350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Toy Deploy</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755454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Data Modeling II:  </a:t>
            </a:r>
            <a:r>
              <a:rPr kumimoji="1" lang="en-US" altLang="zh-CN" b="1" dirty="0" err="1" smtClean="0">
                <a:solidFill>
                  <a:srgbClr val="C8595F"/>
                </a:solidFill>
                <a:latin typeface="Helvetica Neue Condensed Black" charset="0"/>
                <a:ea typeface="Helvetica Neue Condensed Black" charset="0"/>
                <a:cs typeface="Helvetica Neue Condensed Black" charset="0"/>
              </a:rPr>
              <a:t>SubArray</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251064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solidFill>
                  <a:srgbClr val="C8595F"/>
                </a:solidFill>
                <a:latin typeface="Helvetica Neue Condensed Black" charset="0"/>
                <a:ea typeface="Helvetica Neue Condensed Black" charset="0"/>
                <a:cs typeface="Helvetica Neue Condensed Black" charset="0"/>
              </a:rPr>
              <a:t>Pub/Sub </a:t>
            </a:r>
            <a:r>
              <a:rPr kumimoji="1" lang="en-US" altLang="zh-CN" b="1" dirty="0" smtClean="0">
                <a:solidFill>
                  <a:srgbClr val="C8595F"/>
                </a:solidFill>
                <a:latin typeface="Helvetica Neue Condensed Black" charset="0"/>
                <a:ea typeface="Helvetica Neue Condensed Black" charset="0"/>
                <a:cs typeface="Helvetica Neue Condensed Black" charset="0"/>
              </a:rPr>
              <a:t>II </a:t>
            </a:r>
            <a:r>
              <a:rPr kumimoji="1" lang="en-US" altLang="zh-CN" b="1" dirty="0">
                <a:solidFill>
                  <a:srgbClr val="C8595F"/>
                </a:solidFill>
                <a:latin typeface="Helvetica Neue Condensed Black" charset="0"/>
                <a:ea typeface="Helvetica Neue Condensed Black" charset="0"/>
                <a:cs typeface="Helvetica Neue Condensed Black" charset="0"/>
              </a:rPr>
              <a:t>: </a:t>
            </a:r>
            <a:r>
              <a:rPr kumimoji="1" lang="en-US" altLang="zh-CN" b="1" dirty="0" smtClean="0">
                <a:solidFill>
                  <a:srgbClr val="C8595F"/>
                </a:solidFill>
                <a:latin typeface="Helvetica Neue Condensed Black" charset="0"/>
                <a:ea typeface="Helvetica Neue Condensed Black" charset="0"/>
                <a:cs typeface="Helvetica Neue Condensed Black" charset="0"/>
              </a:rPr>
              <a:t>Global or Template</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689707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0195" y="2409568"/>
            <a:ext cx="2607275" cy="20635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   </a:t>
            </a:r>
            <a:endParaRPr kumimoji="1" lang="zh-CN" altLang="en-US" dirty="0"/>
          </a:p>
        </p:txBody>
      </p:sp>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未来  物联网</a:t>
            </a:r>
            <a:r>
              <a:rPr kumimoji="1" lang="en-US" altLang="zh-CN" b="1" dirty="0" smtClean="0">
                <a:latin typeface="Lantinghei SC Demibold" charset="-122"/>
                <a:ea typeface="Lantinghei SC Demibold" charset="-122"/>
                <a:cs typeface="Lantinghei SC Demibold" charset="-122"/>
              </a:rPr>
              <a:t>IOT</a:t>
            </a:r>
            <a:r>
              <a:rPr kumimoji="1" lang="is-IS" altLang="zh-CN" b="1" dirty="0" smtClean="0">
                <a:latin typeface="Lantinghei SC Demibold" charset="-122"/>
                <a:ea typeface="Lantinghei SC Demibold" charset="-122"/>
                <a:cs typeface="Lantinghei SC Demibold" charset="-122"/>
              </a:rPr>
              <a:t>…</a:t>
            </a:r>
            <a:endParaRPr kumimoji="1" lang="zh-CN" altLang="en-US" b="1" dirty="0">
              <a:latin typeface="Lantinghei SC Demibold" charset="-122"/>
              <a:ea typeface="Lantinghei SC Demibold" charset="-122"/>
              <a:cs typeface="Lantinghei SC Demibold" charset="-122"/>
            </a:endParaRPr>
          </a:p>
        </p:txBody>
      </p:sp>
      <p:sp>
        <p:nvSpPr>
          <p:cNvPr id="4" name="罐形 3"/>
          <p:cNvSpPr/>
          <p:nvPr/>
        </p:nvSpPr>
        <p:spPr>
          <a:xfrm>
            <a:off x="838200" y="2965622"/>
            <a:ext cx="1112108" cy="889686"/>
          </a:xfrm>
          <a:prstGeom prst="can">
            <a:avLst/>
          </a:prstGeom>
          <a:solidFill>
            <a:srgbClr val="C859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DB</a:t>
            </a:r>
            <a:endParaRPr kumimoji="1" lang="zh-CN" altLang="en-US" dirty="0"/>
          </a:p>
        </p:txBody>
      </p:sp>
      <p:sp>
        <p:nvSpPr>
          <p:cNvPr id="8" name="笑脸 7"/>
          <p:cNvSpPr/>
          <p:nvPr/>
        </p:nvSpPr>
        <p:spPr>
          <a:xfrm>
            <a:off x="10219036" y="3095710"/>
            <a:ext cx="691979" cy="629509"/>
          </a:xfrm>
          <a:prstGeom prst="smileyFace">
            <a:avLst/>
          </a:prstGeom>
          <a:solidFill>
            <a:srgbClr val="CD64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p:cNvCxnSpPr>
            <a:stCxn id="6" idx="3"/>
            <a:endCxn id="8" idx="2"/>
          </p:cNvCxnSpPr>
          <p:nvPr/>
        </p:nvCxnSpPr>
        <p:spPr>
          <a:xfrm flipV="1">
            <a:off x="3237470" y="3410465"/>
            <a:ext cx="6981566" cy="30892"/>
          </a:xfrm>
          <a:prstGeom prst="straightConnector1">
            <a:avLst/>
          </a:prstGeom>
          <a:ln w="50800">
            <a:solidFill>
              <a:srgbClr val="C5324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82173" y="3855308"/>
            <a:ext cx="1800493"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用户：智能硬件</a:t>
            </a:r>
            <a:endParaRPr kumimoji="1" lang="zh-CN" altLang="en-US" b="1" dirty="0">
              <a:latin typeface="Lantinghei SC Demibold" charset="-122"/>
              <a:ea typeface="Lantinghei SC Demibold" charset="-122"/>
              <a:cs typeface="Lantinghei SC Demibold" charset="-122"/>
            </a:endParaRPr>
          </a:p>
        </p:txBody>
      </p:sp>
      <p:sp>
        <p:nvSpPr>
          <p:cNvPr id="12" name="文本框 11"/>
          <p:cNvSpPr txBox="1"/>
          <p:nvPr/>
        </p:nvSpPr>
        <p:spPr>
          <a:xfrm>
            <a:off x="5219550" y="2856467"/>
            <a:ext cx="3595856"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传输协议：</a:t>
            </a:r>
            <a:r>
              <a:rPr kumimoji="1" lang="en-US" altLang="zh-CN" b="1" dirty="0" err="1" smtClean="0">
                <a:latin typeface="Lantinghei SC Demibold" charset="-122"/>
                <a:ea typeface="Lantinghei SC Demibold" charset="-122"/>
                <a:cs typeface="Lantinghei SC Demibold" charset="-122"/>
              </a:rPr>
              <a:t>WebSocket</a:t>
            </a:r>
            <a:r>
              <a:rPr kumimoji="1" lang="en-US" altLang="zh-CN" b="1" dirty="0" smtClean="0">
                <a:latin typeface="Lantinghei SC Demibold" charset="-122"/>
                <a:ea typeface="Lantinghei SC Demibold" charset="-122"/>
                <a:cs typeface="Lantinghei SC Demibold" charset="-122"/>
              </a:rPr>
              <a:t>/MQTT</a:t>
            </a:r>
            <a:endParaRPr kumimoji="1" lang="zh-CN" altLang="en-US" b="1" dirty="0">
              <a:latin typeface="Lantinghei SC Demibold" charset="-122"/>
              <a:ea typeface="Lantinghei SC Demibold" charset="-122"/>
              <a:cs typeface="Lantinghei SC Demibold" charset="-122"/>
            </a:endParaRPr>
          </a:p>
        </p:txBody>
      </p:sp>
      <p:sp>
        <p:nvSpPr>
          <p:cNvPr id="13" name="文本框 12"/>
          <p:cNvSpPr txBox="1"/>
          <p:nvPr/>
        </p:nvSpPr>
        <p:spPr>
          <a:xfrm>
            <a:off x="1165478" y="3979561"/>
            <a:ext cx="479618" cy="369332"/>
          </a:xfrm>
          <a:prstGeom prst="rect">
            <a:avLst/>
          </a:prstGeom>
          <a:noFill/>
        </p:spPr>
        <p:txBody>
          <a:bodyPr wrap="none" rtlCol="0">
            <a:spAutoFit/>
          </a:bodyPr>
          <a:lstStyle/>
          <a:p>
            <a:r>
              <a:rPr kumimoji="1" lang="zh-CN" altLang="en-US" b="1" dirty="0">
                <a:latin typeface="Lantinghei SC Demibold" charset="-122"/>
                <a:ea typeface="Lantinghei SC Demibold" charset="-122"/>
                <a:cs typeface="Lantinghei SC Demibold" charset="-122"/>
              </a:rPr>
              <a:t> </a:t>
            </a:r>
            <a:r>
              <a:rPr kumimoji="1" lang="is-IS" altLang="zh-CN" b="1" dirty="0" smtClean="0">
                <a:latin typeface="Lantinghei SC Demibold" charset="-122"/>
                <a:ea typeface="Lantinghei SC Demibold" charset="-122"/>
                <a:cs typeface="Lantinghei SC Demibold" charset="-122"/>
              </a:rPr>
              <a:t>…</a:t>
            </a:r>
            <a:endParaRPr kumimoji="1" lang="zh-CN" altLang="en-US" b="1" dirty="0">
              <a:latin typeface="Lantinghei SC Demibold" charset="-122"/>
              <a:ea typeface="Lantinghei SC Demibold" charset="-122"/>
              <a:cs typeface="Lantinghei SC Demibold" charset="-122"/>
            </a:endParaRPr>
          </a:p>
        </p:txBody>
      </p:sp>
      <p:sp>
        <p:nvSpPr>
          <p:cNvPr id="14" name="文本框 13"/>
          <p:cNvSpPr txBox="1"/>
          <p:nvPr/>
        </p:nvSpPr>
        <p:spPr>
          <a:xfrm>
            <a:off x="5219550" y="3626023"/>
            <a:ext cx="2565126" cy="369332"/>
          </a:xfrm>
          <a:prstGeom prst="rect">
            <a:avLst/>
          </a:prstGeom>
          <a:noFill/>
        </p:spPr>
        <p:txBody>
          <a:bodyPr wrap="none" rtlCol="0">
            <a:spAutoFit/>
          </a:bodyPr>
          <a:lstStyle/>
          <a:p>
            <a:r>
              <a:rPr kumimoji="1" lang="zh-CN" altLang="en-US" b="1" dirty="0" smtClean="0">
                <a:latin typeface="Lantinghei SC Demibold" charset="-122"/>
                <a:ea typeface="Lantinghei SC Demibold" charset="-122"/>
                <a:cs typeface="Lantinghei SC Demibold" charset="-122"/>
              </a:rPr>
              <a:t>传输内容：</a:t>
            </a:r>
            <a:r>
              <a:rPr kumimoji="1" lang="en-US" altLang="zh-CN" b="1" dirty="0" smtClean="0">
                <a:latin typeface="Lantinghei SC Demibold" charset="-122"/>
                <a:ea typeface="Lantinghei SC Demibold" charset="-122"/>
                <a:cs typeface="Lantinghei SC Demibold" charset="-122"/>
              </a:rPr>
              <a:t>Pure</a:t>
            </a:r>
            <a:r>
              <a:rPr kumimoji="1" lang="zh-CN" altLang="en-US" b="1" dirty="0" smtClean="0">
                <a:latin typeface="Lantinghei SC Demibold" charset="-122"/>
                <a:ea typeface="Lantinghei SC Demibold" charset="-122"/>
                <a:cs typeface="Lantinghei SC Demibold" charset="-122"/>
              </a:rPr>
              <a:t> </a:t>
            </a:r>
            <a:r>
              <a:rPr kumimoji="1" lang="en-US" altLang="zh-CN" b="1" dirty="0" smtClean="0">
                <a:latin typeface="Lantinghei SC Demibold" charset="-122"/>
                <a:ea typeface="Lantinghei SC Demibold" charset="-122"/>
                <a:cs typeface="Lantinghei SC Demibold" charset="-122"/>
              </a:rPr>
              <a:t>Data</a:t>
            </a:r>
            <a:endParaRPr kumimoji="1" lang="zh-CN" altLang="en-US"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1318180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Route Parameters</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5587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solidFill>
                  <a:srgbClr val="C8595F"/>
                </a:solidFill>
                <a:latin typeface="Helvetica Neue Condensed Black" charset="0"/>
                <a:ea typeface="Helvetica Neue Condensed Black" charset="0"/>
                <a:cs typeface="Helvetica Neue Condensed Black" charset="0"/>
              </a:rPr>
              <a:t>Pub/Sub </a:t>
            </a:r>
            <a:r>
              <a:rPr kumimoji="1" lang="en-US" altLang="zh-CN" b="1" dirty="0" smtClean="0">
                <a:solidFill>
                  <a:srgbClr val="C8595F"/>
                </a:solidFill>
                <a:latin typeface="Helvetica Neue Condensed Black" charset="0"/>
                <a:ea typeface="Helvetica Neue Condensed Black" charset="0"/>
                <a:cs typeface="Helvetica Neue Condensed Black" charset="0"/>
              </a:rPr>
              <a:t>III : Single Subscription</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406432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Login &amp; Logout Callbacks</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37413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Methods &amp; Latency Compensation</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932067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Menu, Shopping &amp; </a:t>
            </a:r>
            <a:r>
              <a:rPr kumimoji="1" lang="en-US" altLang="zh-CN" b="1" dirty="0" err="1" smtClean="0">
                <a:solidFill>
                  <a:srgbClr val="C8595F"/>
                </a:solidFill>
                <a:latin typeface="Helvetica Neue Condensed Black" charset="0"/>
                <a:ea typeface="Helvetica Neue Condensed Black" charset="0"/>
                <a:cs typeface="Helvetica Neue Condensed Black" charset="0"/>
              </a:rPr>
              <a:t>Realtime</a:t>
            </a:r>
            <a:r>
              <a:rPr kumimoji="1" lang="en-US" altLang="zh-CN" b="1" dirty="0" smtClean="0">
                <a:solidFill>
                  <a:srgbClr val="C8595F"/>
                </a:solidFill>
                <a:latin typeface="Helvetica Neue Condensed Black" charset="0"/>
                <a:ea typeface="Helvetica Neue Condensed Black" charset="0"/>
                <a:cs typeface="Helvetica Neue Condensed Black" charset="0"/>
              </a:rPr>
              <a:t> Demo</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9516363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a:solidFill>
                  <a:srgbClr val="C8595F"/>
                </a:solidFill>
                <a:latin typeface="Helvetica Neue Condensed Black" charset="0"/>
                <a:ea typeface="Helvetica Neue Condensed Black" charset="0"/>
                <a:cs typeface="Helvetica Neue Condensed Black" charset="0"/>
              </a:rPr>
              <a:t> </a:t>
            </a:r>
            <a:r>
              <a:rPr kumimoji="1" lang="en-US" altLang="zh-CN" b="1" dirty="0" err="1">
                <a:solidFill>
                  <a:srgbClr val="C8595F"/>
                </a:solidFill>
                <a:latin typeface="Helvetica Neue Condensed Black" charset="0"/>
                <a:ea typeface="Helvetica Neue Condensed Black" charset="0"/>
                <a:cs typeface="Helvetica Neue Condensed Black" charset="0"/>
              </a:rPr>
              <a:t>Autoform</a:t>
            </a:r>
            <a:r>
              <a:rPr kumimoji="1" lang="en-US" altLang="zh-CN" b="1" dirty="0">
                <a:solidFill>
                  <a:srgbClr val="C8595F"/>
                </a:solidFill>
                <a:latin typeface="Helvetica Neue Condensed Black" charset="0"/>
                <a:ea typeface="Helvetica Neue Condensed Black" charset="0"/>
                <a:cs typeface="Helvetica Neue Condensed Black" charset="0"/>
              </a:rPr>
              <a:t> I: Update </a:t>
            </a:r>
            <a:r>
              <a:rPr kumimoji="1" lang="en-US" altLang="zh-CN" b="1" dirty="0" smtClean="0">
                <a:solidFill>
                  <a:srgbClr val="C8595F"/>
                </a:solidFill>
                <a:latin typeface="Helvetica Neue Condensed Black" charset="0"/>
                <a:ea typeface="Helvetica Neue Condensed Black" charset="0"/>
                <a:cs typeface="Helvetica Neue Condensed Black" charset="0"/>
              </a:rPr>
              <a:t>with </a:t>
            </a:r>
            <a:r>
              <a:rPr kumimoji="1" lang="en-US" altLang="zh-CN" b="1" dirty="0" err="1" smtClean="0">
                <a:solidFill>
                  <a:srgbClr val="C8595F"/>
                </a:solidFill>
                <a:latin typeface="Helvetica Neue Condensed Black" charset="0"/>
                <a:ea typeface="Helvetica Neue Condensed Black" charset="0"/>
                <a:cs typeface="Helvetica Neue Condensed Black" charset="0"/>
              </a:rPr>
              <a:t>quickForm</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998127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Delete Data</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030263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a:p>
        </p:txBody>
      </p:sp>
      <p:sp>
        <p:nvSpPr>
          <p:cNvPr id="4"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err="1">
                <a:solidFill>
                  <a:srgbClr val="C8595F"/>
                </a:solidFill>
                <a:latin typeface="Helvetica Neue Condensed Black" charset="0"/>
                <a:ea typeface="Helvetica Neue Condensed Black" charset="0"/>
                <a:cs typeface="Helvetica Neue Condensed Black" charset="0"/>
              </a:rPr>
              <a:t>ReactiveVar</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623086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这个</a:t>
            </a:r>
            <a:r>
              <a:rPr kumimoji="1" lang="en-US" altLang="zh-CN" dirty="0" smtClean="0"/>
              <a:t>Session</a:t>
            </a:r>
            <a:r>
              <a:rPr kumimoji="1" lang="zh-CN" altLang="en-US" dirty="0" smtClean="0"/>
              <a:t>和传统</a:t>
            </a:r>
            <a:r>
              <a:rPr kumimoji="1" lang="en-US" altLang="zh-CN" dirty="0" smtClean="0"/>
              <a:t>web</a:t>
            </a:r>
            <a:r>
              <a:rPr kumimoji="1" lang="zh-CN" altLang="en-US" dirty="0" smtClean="0"/>
              <a:t>编程里面的意义不一样</a:t>
            </a:r>
          </a:p>
          <a:p>
            <a:r>
              <a:rPr lang="en-US" altLang="zh-CN" dirty="0"/>
              <a:t>Session </a:t>
            </a:r>
            <a:r>
              <a:rPr lang="zh-CN" altLang="en-US" dirty="0"/>
              <a:t>是一个全局的响应式数据存储</a:t>
            </a:r>
            <a:r>
              <a:rPr lang="zh-CN" altLang="en-US" dirty="0" smtClean="0"/>
              <a:t>。</a:t>
            </a:r>
          </a:p>
          <a:p>
            <a:r>
              <a:rPr lang="zh-CN" altLang="en-US" dirty="0" smtClean="0"/>
              <a:t>它</a:t>
            </a:r>
            <a:r>
              <a:rPr lang="zh-CN" altLang="en-US" dirty="0"/>
              <a:t>全局性的意思是全局的单例对象：这个 </a:t>
            </a:r>
            <a:r>
              <a:rPr lang="en-US" altLang="zh-CN" dirty="0"/>
              <a:t>Session </a:t>
            </a:r>
            <a:r>
              <a:rPr lang="zh-CN" altLang="en-US" dirty="0"/>
              <a:t>对象在全局都是可被访问到</a:t>
            </a:r>
            <a:r>
              <a:rPr lang="zh-CN" altLang="en-US" dirty="0" smtClean="0"/>
              <a:t>。</a:t>
            </a:r>
          </a:p>
          <a:p>
            <a:r>
              <a:rPr kumimoji="1" lang="zh-CN" altLang="en-US" dirty="0" smtClean="0"/>
              <a:t>设置：</a:t>
            </a:r>
            <a:r>
              <a:rPr lang="en-US" altLang="zh-CN" dirty="0"/>
              <a:t> </a:t>
            </a:r>
            <a:r>
              <a:rPr lang="en-US" altLang="zh-CN" dirty="0" err="1"/>
              <a:t>Session.set</a:t>
            </a:r>
            <a:r>
              <a:rPr lang="en-US" altLang="zh-CN" dirty="0" smtClean="0"/>
              <a:t>(‘</a:t>
            </a:r>
            <a:r>
              <a:rPr lang="en-US" altLang="zh-CN" dirty="0" err="1" smtClean="0"/>
              <a:t>pageTitle</a:t>
            </a:r>
            <a:r>
              <a:rPr lang="en-US" altLang="zh-CN" dirty="0" smtClean="0"/>
              <a:t>’, ‘A </a:t>
            </a:r>
            <a:r>
              <a:rPr lang="en-US" altLang="zh-CN" dirty="0"/>
              <a:t>different </a:t>
            </a:r>
            <a:r>
              <a:rPr lang="en-US" altLang="zh-CN" dirty="0" smtClean="0"/>
              <a:t>title’);</a:t>
            </a:r>
            <a:endParaRPr lang="zh-CN" altLang="en-US" dirty="0" smtClean="0"/>
          </a:p>
          <a:p>
            <a:r>
              <a:rPr kumimoji="1" lang="zh-CN" altLang="en-US" dirty="0" smtClean="0"/>
              <a:t>获得：</a:t>
            </a:r>
            <a:r>
              <a:rPr lang="en-US" altLang="zh-CN" dirty="0"/>
              <a:t> </a:t>
            </a:r>
            <a:r>
              <a:rPr lang="en-US" altLang="zh-CN" dirty="0" err="1"/>
              <a:t>Session.get</a:t>
            </a:r>
            <a:r>
              <a:rPr lang="en-US" altLang="zh-CN" dirty="0"/>
              <a:t>('</a:t>
            </a:r>
            <a:r>
              <a:rPr lang="en-US" altLang="zh-CN" dirty="0" err="1"/>
              <a:t>mySessionProperty</a:t>
            </a:r>
            <a:r>
              <a:rPr lang="en-US" altLang="zh-CN" dirty="0"/>
              <a:t>');</a:t>
            </a:r>
            <a:endParaRPr kumimoji="1" lang="zh-CN" altLang="en-US" dirty="0"/>
          </a:p>
        </p:txBody>
      </p:sp>
      <p:sp>
        <p:nvSpPr>
          <p:cNvPr id="5" name="标题 1"/>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b="1" dirty="0" smtClean="0">
                <a:solidFill>
                  <a:srgbClr val="C8595F"/>
                </a:solidFill>
                <a:latin typeface="Helvetica Neue Condensed Black" charset="0"/>
                <a:ea typeface="Helvetica Neue Condensed Black" charset="0"/>
                <a:cs typeface="Helvetica Neue Condensed Black" charset="0"/>
              </a:rPr>
              <a:t>Session</a:t>
            </a:r>
            <a:endParaRPr kumimoji="1" lang="zh-CN" altLang="en-US" b="1" dirty="0">
              <a:solidFill>
                <a:srgbClr val="C8595F"/>
              </a:solidFill>
              <a:latin typeface="Helvetica Neue Condensed Black" charset="0"/>
              <a:ea typeface="Helvetica Neue Condensed Black" charset="0"/>
              <a:cs typeface="Helvetica Neue Condensed Black" charset="0"/>
            </a:endParaRPr>
          </a:p>
        </p:txBody>
      </p:sp>
    </p:spTree>
    <p:extLst>
      <p:ext uri="{BB962C8B-B14F-4D97-AF65-F5344CB8AC3E}">
        <p14:creationId xmlns:p14="http://schemas.microsoft.com/office/powerpoint/2010/main" val="1719939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现代应用特征</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a:xfrm>
            <a:off x="340577" y="1675406"/>
            <a:ext cx="5958385" cy="4351338"/>
          </a:xfrm>
        </p:spPr>
        <p:txBody>
          <a:bodyPr>
            <a:normAutofit fontScale="92500" lnSpcReduction="10000"/>
          </a:bodyPr>
          <a:lstStyle/>
          <a:p>
            <a:r>
              <a:rPr kumimoji="1" lang="zh-CN" altLang="en-US" dirty="0" smtClean="0"/>
              <a:t>服务器</a:t>
            </a:r>
            <a:r>
              <a:rPr kumimoji="1" lang="en-US" altLang="zh-CN" dirty="0" smtClean="0"/>
              <a:t>:</a:t>
            </a:r>
            <a:r>
              <a:rPr kumimoji="1" lang="zh-CN" altLang="en-US" dirty="0" smtClean="0"/>
              <a:t> 云端服务</a:t>
            </a:r>
          </a:p>
          <a:p>
            <a:r>
              <a:rPr kumimoji="1" lang="zh-CN" altLang="en-US" dirty="0" smtClean="0"/>
              <a:t>客户端：浏览器，</a:t>
            </a:r>
            <a:r>
              <a:rPr kumimoji="1" lang="en-US" altLang="zh-CN" dirty="0" smtClean="0"/>
              <a:t>PC</a:t>
            </a:r>
            <a:r>
              <a:rPr kumimoji="1" lang="zh-CN" altLang="en-US" dirty="0" smtClean="0"/>
              <a:t>，安卓，苹果，手表，摄像头，门禁，马桶</a:t>
            </a:r>
            <a:r>
              <a:rPr kumimoji="1" lang="is-IS" altLang="zh-CN" dirty="0" smtClean="0"/>
              <a:t>…</a:t>
            </a:r>
            <a:endParaRPr kumimoji="1" lang="zh-CN" altLang="en-US" dirty="0" smtClean="0"/>
          </a:p>
          <a:p>
            <a:r>
              <a:rPr kumimoji="1" lang="zh-CN" altLang="en-US" dirty="0" smtClean="0"/>
              <a:t>服务器和客户端都可以运行代码</a:t>
            </a:r>
          </a:p>
          <a:p>
            <a:r>
              <a:rPr kumimoji="1" lang="zh-CN" altLang="en-US" dirty="0" smtClean="0"/>
              <a:t>数据来回移动，不是单向请求</a:t>
            </a:r>
          </a:p>
          <a:p>
            <a:r>
              <a:rPr kumimoji="1" lang="en-US" altLang="zh-CN" dirty="0" smtClean="0"/>
              <a:t>Live </a:t>
            </a:r>
            <a:r>
              <a:rPr kumimoji="1" lang="en-US" altLang="zh-CN" dirty="0"/>
              <a:t>Updating</a:t>
            </a:r>
            <a:r>
              <a:rPr kumimoji="1" lang="zh-CN" altLang="en-US" dirty="0"/>
              <a:t>，不需要刷新，数据变化自动</a:t>
            </a:r>
            <a:r>
              <a:rPr kumimoji="1" lang="zh-CN" altLang="en-US" dirty="0" smtClean="0"/>
              <a:t>显示</a:t>
            </a:r>
          </a:p>
          <a:p>
            <a:r>
              <a:rPr kumimoji="1" lang="en-US" altLang="zh-CN" dirty="0" smtClean="0"/>
              <a:t>Collaboration</a:t>
            </a:r>
            <a:r>
              <a:rPr kumimoji="1" lang="zh-CN" altLang="en-US" dirty="0"/>
              <a:t>，多人</a:t>
            </a:r>
            <a:r>
              <a:rPr kumimoji="1" lang="zh-CN" altLang="en-US" dirty="0" smtClean="0"/>
              <a:t>远程协作</a:t>
            </a:r>
          </a:p>
          <a:p>
            <a:r>
              <a:rPr kumimoji="1" lang="zh-CN" altLang="en-US" dirty="0" smtClean="0"/>
              <a:t>我们</a:t>
            </a:r>
            <a:r>
              <a:rPr kumimoji="1" lang="zh-CN" altLang="en-US" dirty="0"/>
              <a:t>需要实时</a:t>
            </a:r>
            <a:r>
              <a:rPr kumimoji="1" lang="en-US" altLang="zh-CN" dirty="0"/>
              <a:t>push </a:t>
            </a:r>
            <a:r>
              <a:rPr kumimoji="1" lang="zh-CN" altLang="en-US" dirty="0"/>
              <a:t>数据到每个</a:t>
            </a:r>
            <a:r>
              <a:rPr kumimoji="1" lang="en-US" altLang="zh-CN" dirty="0" smtClean="0"/>
              <a:t>client</a:t>
            </a:r>
            <a:r>
              <a:rPr kumimoji="1" lang="zh-CN" altLang="en-US" dirty="0" smtClean="0"/>
              <a:t>，比如</a:t>
            </a:r>
            <a:r>
              <a:rPr kumimoji="1" lang="en-US" altLang="zh-CN" dirty="0" smtClean="0"/>
              <a:t>UBER</a:t>
            </a:r>
            <a:endParaRPr kumimoji="1" lang="zh-CN" altLang="en-US" dirty="0" smtClean="0"/>
          </a:p>
          <a:p>
            <a:endParaRPr kumimoji="1" lang="zh-CN" altLang="en-US" dirty="0"/>
          </a:p>
        </p:txBody>
      </p:sp>
      <p:pic>
        <p:nvPicPr>
          <p:cNvPr id="4" name="图片 3"/>
          <p:cNvPicPr>
            <a:picLocks noChangeAspect="1"/>
          </p:cNvPicPr>
          <p:nvPr/>
        </p:nvPicPr>
        <p:blipFill>
          <a:blip r:embed="rId3"/>
          <a:stretch>
            <a:fillRect/>
          </a:stretch>
        </p:blipFill>
        <p:spPr>
          <a:xfrm>
            <a:off x="6571917" y="365125"/>
            <a:ext cx="5383448" cy="6254039"/>
          </a:xfrm>
          <a:prstGeom prst="rect">
            <a:avLst/>
          </a:prstGeom>
        </p:spPr>
      </p:pic>
    </p:spTree>
    <p:extLst>
      <p:ext uri="{BB962C8B-B14F-4D97-AF65-F5344CB8AC3E}">
        <p14:creationId xmlns:p14="http://schemas.microsoft.com/office/powerpoint/2010/main" val="2072208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9788" y="228645"/>
            <a:ext cx="10515600" cy="1325563"/>
          </a:xfrm>
        </p:spPr>
        <p:txBody>
          <a:bodyPr/>
          <a:lstStyle/>
          <a:p>
            <a:r>
              <a:rPr kumimoji="1" lang="zh-CN" altLang="en-US" b="1" dirty="0" smtClean="0">
                <a:latin typeface="Lantinghei SC Demibold" charset="-122"/>
                <a:ea typeface="Lantinghei SC Demibold" charset="-122"/>
                <a:cs typeface="Lantinghei SC Demibold" charset="-122"/>
              </a:rPr>
              <a:t>新的技术挑战</a:t>
            </a:r>
            <a:endParaRPr kumimoji="1" lang="zh-CN" altLang="en-US" b="1" dirty="0">
              <a:latin typeface="Lantinghei SC Demibold" charset="-122"/>
              <a:ea typeface="Lantinghei SC Demibold" charset="-122"/>
              <a:cs typeface="Lantinghei SC Demibold" charset="-122"/>
            </a:endParaRPr>
          </a:p>
        </p:txBody>
      </p:sp>
      <p:sp>
        <p:nvSpPr>
          <p:cNvPr id="6" name="内容占位符 5"/>
          <p:cNvSpPr>
            <a:spLocks noGrp="1"/>
          </p:cNvSpPr>
          <p:nvPr>
            <p:ph sz="half" idx="2"/>
          </p:nvPr>
        </p:nvSpPr>
        <p:spPr>
          <a:xfrm>
            <a:off x="2334379" y="1489795"/>
            <a:ext cx="2520520" cy="2170347"/>
          </a:xfrm>
        </p:spPr>
        <p:txBody>
          <a:bodyPr>
            <a:noAutofit/>
          </a:bodyPr>
          <a:lstStyle/>
          <a:p>
            <a:r>
              <a:rPr kumimoji="1" lang="zh-CN" altLang="en-US" sz="3200" dirty="0" smtClean="0">
                <a:latin typeface="Lantinghei SC Extralight" charset="-122"/>
                <a:ea typeface="Lantinghei SC Extralight" charset="-122"/>
                <a:cs typeface="Lantinghei SC Extralight" charset="-122"/>
              </a:rPr>
              <a:t>浏览器</a:t>
            </a:r>
          </a:p>
          <a:p>
            <a:r>
              <a:rPr kumimoji="1" lang="zh-CN" altLang="en-US" sz="3200" dirty="0" smtClean="0">
                <a:latin typeface="Lantinghei SC Extralight" charset="-122"/>
                <a:ea typeface="Lantinghei SC Extralight" charset="-122"/>
                <a:cs typeface="Lantinghei SC Extralight" charset="-122"/>
              </a:rPr>
              <a:t>刷新按钮</a:t>
            </a:r>
          </a:p>
          <a:p>
            <a:r>
              <a:rPr kumimoji="1" lang="zh-CN" altLang="en-US" sz="3200" dirty="0" smtClean="0">
                <a:latin typeface="Lantinghei SC Extralight" charset="-122"/>
                <a:ea typeface="Lantinghei SC Extralight" charset="-122"/>
                <a:cs typeface="Lantinghei SC Extralight" charset="-122"/>
              </a:rPr>
              <a:t>独立回话</a:t>
            </a:r>
          </a:p>
          <a:p>
            <a:r>
              <a:rPr kumimoji="1" lang="zh-CN" altLang="en-US" sz="3200" dirty="0" smtClean="0">
                <a:latin typeface="Lantinghei SC Extralight" charset="-122"/>
                <a:ea typeface="Lantinghei SC Extralight" charset="-122"/>
                <a:cs typeface="Lantinghei SC Extralight" charset="-122"/>
              </a:rPr>
              <a:t>链接和表单</a:t>
            </a:r>
            <a:endParaRPr kumimoji="1" lang="zh-CN" altLang="en-US" sz="3200" dirty="0">
              <a:latin typeface="Lantinghei SC Extralight" charset="-122"/>
              <a:ea typeface="Lantinghei SC Extralight" charset="-122"/>
              <a:cs typeface="Lantinghei SC Extralight" charset="-122"/>
            </a:endParaRPr>
          </a:p>
        </p:txBody>
      </p:sp>
      <p:sp>
        <p:nvSpPr>
          <p:cNvPr id="8" name="内容占位符 7"/>
          <p:cNvSpPr>
            <a:spLocks noGrp="1"/>
          </p:cNvSpPr>
          <p:nvPr>
            <p:ph sz="quarter" idx="4"/>
          </p:nvPr>
        </p:nvSpPr>
        <p:spPr>
          <a:xfrm>
            <a:off x="7264026" y="1478742"/>
            <a:ext cx="2071043" cy="2435417"/>
          </a:xfrm>
        </p:spPr>
        <p:txBody>
          <a:bodyPr>
            <a:normAutofit/>
          </a:bodyPr>
          <a:lstStyle/>
          <a:p>
            <a:r>
              <a:rPr kumimoji="1" lang="zh-CN" altLang="en-US" sz="3200" dirty="0" smtClean="0">
                <a:latin typeface="Lantinghei SC Extralight" charset="-122"/>
                <a:ea typeface="Lantinghei SC Extralight" charset="-122"/>
                <a:cs typeface="Lantinghei SC Extralight" charset="-122"/>
              </a:rPr>
              <a:t>移动端</a:t>
            </a:r>
          </a:p>
          <a:p>
            <a:r>
              <a:rPr kumimoji="1" lang="zh-CN" altLang="en-US" sz="3200" dirty="0" smtClean="0">
                <a:latin typeface="Lantinghei SC Extralight" charset="-122"/>
                <a:ea typeface="Lantinghei SC Extralight" charset="-122"/>
                <a:cs typeface="Lantinghei SC Extralight" charset="-122"/>
              </a:rPr>
              <a:t>实时更新</a:t>
            </a:r>
          </a:p>
          <a:p>
            <a:r>
              <a:rPr kumimoji="1" lang="zh-CN" altLang="en-US" sz="3200" dirty="0" smtClean="0">
                <a:latin typeface="Lantinghei SC Extralight" charset="-122"/>
                <a:ea typeface="Lantinghei SC Extralight" charset="-122"/>
                <a:cs typeface="Lantinghei SC Extralight" charset="-122"/>
              </a:rPr>
              <a:t>多人合作</a:t>
            </a:r>
          </a:p>
          <a:p>
            <a:r>
              <a:rPr kumimoji="1" lang="zh-CN" altLang="en-US" sz="3200" dirty="0" smtClean="0">
                <a:latin typeface="Lantinghei SC Extralight" charset="-122"/>
                <a:ea typeface="Lantinghei SC Extralight" charset="-122"/>
                <a:cs typeface="Lantinghei SC Extralight" charset="-122"/>
              </a:rPr>
              <a:t>原生</a:t>
            </a:r>
            <a:r>
              <a:rPr kumimoji="1" lang="en-US" altLang="zh-CN" sz="3200" dirty="0" smtClean="0">
                <a:latin typeface="Lantinghei SC Extralight" charset="-122"/>
                <a:ea typeface="Lantinghei SC Extralight" charset="-122"/>
                <a:cs typeface="Lantinghei SC Extralight" charset="-122"/>
              </a:rPr>
              <a:t>UI</a:t>
            </a:r>
            <a:endParaRPr kumimoji="1" lang="zh-CN" altLang="en-US" sz="3200" dirty="0">
              <a:latin typeface="Lantinghei SC Extralight" charset="-122"/>
              <a:ea typeface="Lantinghei SC Extralight" charset="-122"/>
              <a:cs typeface="Lantinghei SC Extralight" charset="-122"/>
            </a:endParaRPr>
          </a:p>
        </p:txBody>
      </p:sp>
      <p:sp>
        <p:nvSpPr>
          <p:cNvPr id="9" name="右箭头 8"/>
          <p:cNvSpPr/>
          <p:nvPr/>
        </p:nvSpPr>
        <p:spPr>
          <a:xfrm flipV="1">
            <a:off x="5310812" y="1607290"/>
            <a:ext cx="1253760" cy="2143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0" name="右箭头 9"/>
          <p:cNvSpPr/>
          <p:nvPr/>
        </p:nvSpPr>
        <p:spPr>
          <a:xfrm flipV="1">
            <a:off x="5314724" y="2173858"/>
            <a:ext cx="1249848" cy="189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1" name="右箭头 10"/>
          <p:cNvSpPr/>
          <p:nvPr/>
        </p:nvSpPr>
        <p:spPr>
          <a:xfrm flipV="1">
            <a:off x="5310812" y="2704378"/>
            <a:ext cx="1253760" cy="175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
        <p:nvSpPr>
          <p:cNvPr id="12" name="右箭头 11"/>
          <p:cNvSpPr/>
          <p:nvPr/>
        </p:nvSpPr>
        <p:spPr>
          <a:xfrm flipV="1">
            <a:off x="5310812" y="3268945"/>
            <a:ext cx="1253760" cy="197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713931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3618</TotalTime>
  <Words>3133</Words>
  <Application>Microsoft Macintosh PowerPoint</Application>
  <PresentationFormat>宽屏</PresentationFormat>
  <Paragraphs>604</Paragraphs>
  <Slides>78</Slides>
  <Notes>46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78</vt:i4>
      </vt:variant>
    </vt:vector>
  </HeadingPairs>
  <TitlesOfParts>
    <vt:vector size="94" baseType="lpstr">
      <vt:lpstr>Calibri</vt:lpstr>
      <vt:lpstr>Calibri Light</vt:lpstr>
      <vt:lpstr>Helvetica</vt:lpstr>
      <vt:lpstr>Helvetica Light</vt:lpstr>
      <vt:lpstr>Helvetica Neue</vt:lpstr>
      <vt:lpstr>Helvetica Neue Condensed</vt:lpstr>
      <vt:lpstr>Helvetica Neue Condensed Black</vt:lpstr>
      <vt:lpstr>Helvetica Neue Medium</vt:lpstr>
      <vt:lpstr>Lantinghei SC Demibold</vt:lpstr>
      <vt:lpstr>Lantinghei SC Extralight</vt:lpstr>
      <vt:lpstr>Lantinghei SC Heavy</vt:lpstr>
      <vt:lpstr>SimHei</vt:lpstr>
      <vt:lpstr>Wingdings</vt:lpstr>
      <vt:lpstr>宋体</vt:lpstr>
      <vt:lpstr>Arial</vt:lpstr>
      <vt:lpstr>Office 主题</vt:lpstr>
      <vt:lpstr>PowerPoint 演示文稿</vt:lpstr>
      <vt:lpstr>PowerPoint 演示文稿</vt:lpstr>
      <vt:lpstr>70年代 大型机 Mainframe</vt:lpstr>
      <vt:lpstr>80年代  个人电脑PC</vt:lpstr>
      <vt:lpstr>90/2000年代 互联网Web</vt:lpstr>
      <vt:lpstr>2010年以后 移动mobile</vt:lpstr>
      <vt:lpstr>未来  物联网IOT…</vt:lpstr>
      <vt:lpstr>现代应用特征</vt:lpstr>
      <vt:lpstr>新的技术挑战</vt:lpstr>
      <vt:lpstr>技术改进方向</vt:lpstr>
      <vt:lpstr>在老的技术栈上构建新app，难且慢</vt:lpstr>
      <vt:lpstr>PowerPoint 演示文稿</vt:lpstr>
      <vt:lpstr>PowerPoint 演示文稿</vt:lpstr>
      <vt:lpstr>PowerPoint 演示文稿</vt:lpstr>
      <vt:lpstr>PowerPoint 演示文稿</vt:lpstr>
      <vt:lpstr>PowerPoint 演示文稿</vt:lpstr>
      <vt:lpstr>现代程序架构</vt:lpstr>
      <vt:lpstr>METEOR做了什么</vt:lpstr>
      <vt:lpstr>Meteor内核组成</vt:lpstr>
      <vt:lpstr>Meteor设计哲学</vt:lpstr>
      <vt:lpstr>Meteor 7 Principles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常规情况</vt:lpstr>
      <vt:lpstr>延迟补偿</vt:lpstr>
      <vt:lpstr>PowerPoint 演示文稿</vt:lpstr>
      <vt:lpstr>客户端渲染  Client Side Rendering</vt:lpstr>
      <vt:lpstr>客户端全局数据 client global data cache</vt:lpstr>
      <vt:lpstr>数据订阅机制 data subscriptions protocol </vt:lpstr>
      <vt:lpstr>不一致问题 client server disagreements</vt:lpstr>
      <vt:lpstr>PowerPoint 演示文稿</vt:lpstr>
      <vt:lpstr>现代应用需要 Livequery</vt:lpstr>
      <vt:lpstr>如何实现</vt:lpstr>
      <vt:lpstr>Hard Coding</vt:lpstr>
      <vt:lpstr>Poll and Diff</vt:lpstr>
      <vt:lpstr>Oplog Tailing</vt:lpstr>
      <vt:lpstr>PowerPoint 演示文稿</vt:lpstr>
      <vt:lpstr>Meteor client and server</vt:lpstr>
      <vt:lpstr>HTTP</vt:lpstr>
      <vt:lpstr>DDP是什么</vt:lpstr>
      <vt:lpstr>PowerPoint 演示文稿</vt:lpstr>
      <vt:lpstr>Setup</vt:lpstr>
      <vt:lpstr>Packages</vt:lpstr>
      <vt:lpstr>Template </vt:lpstr>
      <vt:lpstr>Project Structure</vt:lpstr>
      <vt:lpstr>Route and Layout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Meteor培训课</dc:title>
  <dc:creator>翟伟明</dc:creator>
  <cp:lastModifiedBy>翟伟明</cp:lastModifiedBy>
  <cp:revision>349</cp:revision>
  <dcterms:created xsi:type="dcterms:W3CDTF">2016-01-26T04:01:38Z</dcterms:created>
  <dcterms:modified xsi:type="dcterms:W3CDTF">2016-01-30T12:29:19Z</dcterms:modified>
</cp:coreProperties>
</file>